
<file path=[Content_Types].xml><?xml version="1.0" encoding="utf-8"?>
<Types xmlns="http://schemas.openxmlformats.org/package/2006/content-types">
  <Default Extension="xml" ContentType="application/xml"/>
  <Default Extension="jpeg" ContentType="image/jpeg"/>
  <Default Extension="tiff" ContentType="image/tiff"/>
  <Default Extension="emf" ContentType="image/x-emf"/>
  <Default Extension="rels" ContentType="application/vnd.openxmlformats-package.relationships+xml"/>
  <Default Extension="gif" ContentType="image/gif"/>
  <Default Extension="tif" ContentType="image/tif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4"/>
  </p:notesMasterIdLst>
  <p:sldIdLst>
    <p:sldId id="256" r:id="rId2"/>
    <p:sldId id="263" r:id="rId3"/>
    <p:sldId id="264" r:id="rId4"/>
    <p:sldId id="265" r:id="rId5"/>
    <p:sldId id="274" r:id="rId6"/>
    <p:sldId id="273" r:id="rId7"/>
    <p:sldId id="266" r:id="rId8"/>
    <p:sldId id="276" r:id="rId9"/>
    <p:sldId id="267" r:id="rId10"/>
    <p:sldId id="268" r:id="rId11"/>
    <p:sldId id="275" r:id="rId12"/>
    <p:sldId id="279" r:id="rId13"/>
    <p:sldId id="257" r:id="rId14"/>
    <p:sldId id="269" r:id="rId15"/>
    <p:sldId id="277" r:id="rId16"/>
    <p:sldId id="262" r:id="rId17"/>
    <p:sldId id="259" r:id="rId18"/>
    <p:sldId id="261" r:id="rId19"/>
    <p:sldId id="260" r:id="rId20"/>
    <p:sldId id="278" r:id="rId21"/>
    <p:sldId id="271" r:id="rId22"/>
    <p:sldId id="272" r:id="rId2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69966"/>
    <a:srgbClr val="003B5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5620"/>
    <p:restoredTop sz="95341" autoAdjust="0"/>
  </p:normalViewPr>
  <p:slideViewPr>
    <p:cSldViewPr snapToGrid="0" snapToObjects="1">
      <p:cViewPr varScale="1">
        <p:scale>
          <a:sx n="89" d="100"/>
          <a:sy n="89" d="100"/>
        </p:scale>
        <p:origin x="-1680" y="-104"/>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notesMaster" Target="notesMasters/notesMaster1.xml"/><Relationship Id="rId25" Type="http://schemas.openxmlformats.org/officeDocument/2006/relationships/printerSettings" Target="printerSettings/printerSettings1.bin"/><Relationship Id="rId26" Type="http://schemas.openxmlformats.org/officeDocument/2006/relationships/presProps" Target="presProps.xml"/><Relationship Id="rId27" Type="http://schemas.openxmlformats.org/officeDocument/2006/relationships/viewProps" Target="viewProps.xml"/><Relationship Id="rId28" Type="http://schemas.openxmlformats.org/officeDocument/2006/relationships/theme" Target="theme/theme1.xml"/><Relationship Id="rId29"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1" Type="http://schemas.openxmlformats.org/officeDocument/2006/relationships/oleObject" Target="Macintosh%20HD:Users:jbasney:Downloads:CILogon%20IdPs%20-%20Date%20Added.xlsx"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Macintosh%20HD:Users:jbasney:Desktop:CILogon%20IdPs%20-%20Users%20Per%20IdP%20JB.xlsx" TargetMode="External"/></Relationships>
</file>

<file path=ppt/charts/_rels/chart3.xml.rels><?xml version="1.0" encoding="UTF-8" standalone="yes"?>
<Relationships xmlns="http://schemas.openxmlformats.org/package/2006/relationships"><Relationship Id="rId1" Type="http://schemas.openxmlformats.org/officeDocument/2006/relationships/oleObject" Target="Macintosh%20HD:Users:jbasney:Desktop:CILogon%20Active%20Users.xlsx" TargetMode="External"/></Relationships>
</file>

<file path=ppt/charts/_rels/chart4.xml.rels><?xml version="1.0" encoding="UTF-8" standalone="yes"?>
<Relationships xmlns="http://schemas.openxmlformats.org/package/2006/relationships"><Relationship Id="rId1" Type="http://schemas.openxmlformats.org/officeDocument/2006/relationships/oleObject" Target="Macintosh%20HD:Users:jbasney:Desktop:CILogon%20Certs%20Issued%20-%20By%20Skin.xlsx" TargetMode="External"/></Relationships>
</file>

<file path=ppt/charts/_rels/chart5.xml.rels><?xml version="1.0" encoding="UTF-8" standalone="yes"?>
<Relationships xmlns="http://schemas.openxmlformats.org/package/2006/relationships"><Relationship Id="rId1" Type="http://schemas.openxmlformats.org/officeDocument/2006/relationships/oleObject" Target="Macintosh%20HD:Users:jbasney:Desktop:CILogon%20Certs%20Issued%20-%20By%20IdP.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0"/>
    <c:plotArea>
      <c:layout/>
      <c:barChart>
        <c:barDir val="col"/>
        <c:grouping val="stacked"/>
        <c:varyColors val="0"/>
        <c:ser>
          <c:idx val="4"/>
          <c:order val="0"/>
          <c:tx>
            <c:strRef>
              <c:f>Sheet1!$G$1</c:f>
              <c:strCache>
                <c:ptCount val="1"/>
                <c:pt idx="0">
                  <c:v>IdPs Added via CILogon</c:v>
                </c:pt>
              </c:strCache>
            </c:strRef>
          </c:tx>
          <c:spPr>
            <a:solidFill>
              <a:schemeClr val="tx2"/>
            </a:solidFill>
          </c:spPr>
          <c:invertIfNegative val="0"/>
          <c:cat>
            <c:numRef>
              <c:f>Sheet1!$A$2:$A$109</c:f>
              <c:numCache>
                <c:formatCode>m/d/yyyy;@</c:formatCode>
                <c:ptCount val="108"/>
                <c:pt idx="0">
                  <c:v>40330.0</c:v>
                </c:pt>
                <c:pt idx="1">
                  <c:v>40331.0</c:v>
                </c:pt>
                <c:pt idx="2">
                  <c:v>40331.0</c:v>
                </c:pt>
                <c:pt idx="3">
                  <c:v>40373.0</c:v>
                </c:pt>
                <c:pt idx="4">
                  <c:v>40373.0</c:v>
                </c:pt>
                <c:pt idx="5">
                  <c:v>40402.0</c:v>
                </c:pt>
                <c:pt idx="6">
                  <c:v>40406.0</c:v>
                </c:pt>
                <c:pt idx="7">
                  <c:v>40409.0</c:v>
                </c:pt>
                <c:pt idx="8">
                  <c:v>40438.0</c:v>
                </c:pt>
                <c:pt idx="9">
                  <c:v>40444.0</c:v>
                </c:pt>
                <c:pt idx="10">
                  <c:v>40452.0</c:v>
                </c:pt>
                <c:pt idx="11">
                  <c:v>40490.0</c:v>
                </c:pt>
                <c:pt idx="12">
                  <c:v>40491.0</c:v>
                </c:pt>
                <c:pt idx="13">
                  <c:v>40491.0</c:v>
                </c:pt>
                <c:pt idx="14">
                  <c:v>40491.0</c:v>
                </c:pt>
                <c:pt idx="15">
                  <c:v>40491.0</c:v>
                </c:pt>
                <c:pt idx="16">
                  <c:v>40491.0</c:v>
                </c:pt>
                <c:pt idx="17">
                  <c:v>40491.0</c:v>
                </c:pt>
                <c:pt idx="18">
                  <c:v>40491.0</c:v>
                </c:pt>
                <c:pt idx="19">
                  <c:v>40506.0</c:v>
                </c:pt>
                <c:pt idx="20">
                  <c:v>40532.0</c:v>
                </c:pt>
                <c:pt idx="21">
                  <c:v>40550.0</c:v>
                </c:pt>
                <c:pt idx="22">
                  <c:v>40553.0</c:v>
                </c:pt>
                <c:pt idx="23">
                  <c:v>40559.0</c:v>
                </c:pt>
                <c:pt idx="24">
                  <c:v>40575.0</c:v>
                </c:pt>
                <c:pt idx="25">
                  <c:v>40598.0</c:v>
                </c:pt>
                <c:pt idx="26">
                  <c:v>40616.0</c:v>
                </c:pt>
                <c:pt idx="27">
                  <c:v>40616.0</c:v>
                </c:pt>
                <c:pt idx="28">
                  <c:v>40617.0</c:v>
                </c:pt>
                <c:pt idx="29">
                  <c:v>40617.0</c:v>
                </c:pt>
                <c:pt idx="30">
                  <c:v>40624.0</c:v>
                </c:pt>
                <c:pt idx="31">
                  <c:v>40627.0</c:v>
                </c:pt>
                <c:pt idx="32">
                  <c:v>40637.0</c:v>
                </c:pt>
                <c:pt idx="33">
                  <c:v>40655.0</c:v>
                </c:pt>
                <c:pt idx="34">
                  <c:v>40668.0</c:v>
                </c:pt>
                <c:pt idx="35">
                  <c:v>40673.0</c:v>
                </c:pt>
                <c:pt idx="36">
                  <c:v>40676.0</c:v>
                </c:pt>
                <c:pt idx="37">
                  <c:v>40682.0</c:v>
                </c:pt>
                <c:pt idx="38">
                  <c:v>40688.0</c:v>
                </c:pt>
                <c:pt idx="39">
                  <c:v>40688.0</c:v>
                </c:pt>
                <c:pt idx="40">
                  <c:v>40696.0</c:v>
                </c:pt>
                <c:pt idx="41">
                  <c:v>40731.0</c:v>
                </c:pt>
                <c:pt idx="42">
                  <c:v>40744.0</c:v>
                </c:pt>
                <c:pt idx="43">
                  <c:v>40753.0</c:v>
                </c:pt>
                <c:pt idx="44">
                  <c:v>40764.0</c:v>
                </c:pt>
                <c:pt idx="45">
                  <c:v>40786.0</c:v>
                </c:pt>
                <c:pt idx="46">
                  <c:v>40793.0</c:v>
                </c:pt>
                <c:pt idx="47">
                  <c:v>40817.0</c:v>
                </c:pt>
                <c:pt idx="48">
                  <c:v>40848.0</c:v>
                </c:pt>
                <c:pt idx="49">
                  <c:v>40891.0</c:v>
                </c:pt>
                <c:pt idx="50">
                  <c:v>40912.0</c:v>
                </c:pt>
                <c:pt idx="51">
                  <c:v>40914.0</c:v>
                </c:pt>
                <c:pt idx="52">
                  <c:v>40940.0</c:v>
                </c:pt>
                <c:pt idx="53">
                  <c:v>40997.0</c:v>
                </c:pt>
                <c:pt idx="54">
                  <c:v>41017.0</c:v>
                </c:pt>
                <c:pt idx="55">
                  <c:v>41024.0</c:v>
                </c:pt>
                <c:pt idx="56">
                  <c:v>41043.0</c:v>
                </c:pt>
                <c:pt idx="57">
                  <c:v>41043.0</c:v>
                </c:pt>
                <c:pt idx="58">
                  <c:v>41043.0</c:v>
                </c:pt>
                <c:pt idx="59">
                  <c:v>41044.0</c:v>
                </c:pt>
                <c:pt idx="60">
                  <c:v>41046.0</c:v>
                </c:pt>
                <c:pt idx="61">
                  <c:v>41050.0</c:v>
                </c:pt>
                <c:pt idx="62">
                  <c:v>41053.0</c:v>
                </c:pt>
                <c:pt idx="63">
                  <c:v>41058.0</c:v>
                </c:pt>
                <c:pt idx="64">
                  <c:v>41060.0</c:v>
                </c:pt>
                <c:pt idx="65">
                  <c:v>41061.0</c:v>
                </c:pt>
                <c:pt idx="66">
                  <c:v>41117.0</c:v>
                </c:pt>
                <c:pt idx="67">
                  <c:v>41142.0</c:v>
                </c:pt>
                <c:pt idx="68">
                  <c:v>41144.0</c:v>
                </c:pt>
                <c:pt idx="69">
                  <c:v>41161.0</c:v>
                </c:pt>
                <c:pt idx="70">
                  <c:v>41165.0</c:v>
                </c:pt>
                <c:pt idx="71">
                  <c:v>41171.0</c:v>
                </c:pt>
                <c:pt idx="72">
                  <c:v>41212.0</c:v>
                </c:pt>
                <c:pt idx="73">
                  <c:v>41213.0</c:v>
                </c:pt>
                <c:pt idx="74">
                  <c:v>41221.0</c:v>
                </c:pt>
                <c:pt idx="75">
                  <c:v>41247.0</c:v>
                </c:pt>
                <c:pt idx="76">
                  <c:v>41247.0</c:v>
                </c:pt>
                <c:pt idx="77">
                  <c:v>41247.0</c:v>
                </c:pt>
                <c:pt idx="78">
                  <c:v>41247.0</c:v>
                </c:pt>
                <c:pt idx="79">
                  <c:v>41248.0</c:v>
                </c:pt>
                <c:pt idx="80">
                  <c:v>41263.0</c:v>
                </c:pt>
                <c:pt idx="81">
                  <c:v>41290.0</c:v>
                </c:pt>
                <c:pt idx="82">
                  <c:v>41290.0</c:v>
                </c:pt>
                <c:pt idx="83">
                  <c:v>41299.0</c:v>
                </c:pt>
                <c:pt idx="84">
                  <c:v>41312.0</c:v>
                </c:pt>
                <c:pt idx="85">
                  <c:v>41339.0</c:v>
                </c:pt>
                <c:pt idx="86">
                  <c:v>41355.0</c:v>
                </c:pt>
                <c:pt idx="87">
                  <c:v>41360.0</c:v>
                </c:pt>
                <c:pt idx="88">
                  <c:v>41370.0</c:v>
                </c:pt>
                <c:pt idx="89">
                  <c:v>41387.0</c:v>
                </c:pt>
                <c:pt idx="90">
                  <c:v>41402.0</c:v>
                </c:pt>
                <c:pt idx="91">
                  <c:v>41425.0</c:v>
                </c:pt>
                <c:pt idx="92">
                  <c:v>41425.0</c:v>
                </c:pt>
                <c:pt idx="93">
                  <c:v>41437.0</c:v>
                </c:pt>
                <c:pt idx="94">
                  <c:v>41442.0</c:v>
                </c:pt>
                <c:pt idx="95">
                  <c:v>41463.0</c:v>
                </c:pt>
                <c:pt idx="96">
                  <c:v>41473.0</c:v>
                </c:pt>
                <c:pt idx="97">
                  <c:v>41474.0</c:v>
                </c:pt>
                <c:pt idx="98">
                  <c:v>41487.0</c:v>
                </c:pt>
                <c:pt idx="99">
                  <c:v>41522.0</c:v>
                </c:pt>
                <c:pt idx="100">
                  <c:v>41531.0</c:v>
                </c:pt>
                <c:pt idx="101">
                  <c:v>41534.0</c:v>
                </c:pt>
                <c:pt idx="102">
                  <c:v>41549.0</c:v>
                </c:pt>
                <c:pt idx="103">
                  <c:v>41555.0</c:v>
                </c:pt>
                <c:pt idx="104">
                  <c:v>41555.0</c:v>
                </c:pt>
                <c:pt idx="105">
                  <c:v>41559.0</c:v>
                </c:pt>
                <c:pt idx="106">
                  <c:v>41576.0</c:v>
                </c:pt>
                <c:pt idx="107">
                  <c:v>41579.0</c:v>
                </c:pt>
              </c:numCache>
            </c:numRef>
          </c:cat>
          <c:val>
            <c:numRef>
              <c:f>Sheet1!$G$2:$G$109</c:f>
              <c:numCache>
                <c:formatCode>General</c:formatCode>
                <c:ptCount val="108"/>
                <c:pt idx="0">
                  <c:v>1.0</c:v>
                </c:pt>
                <c:pt idx="1">
                  <c:v>2.0</c:v>
                </c:pt>
                <c:pt idx="2">
                  <c:v>3.0</c:v>
                </c:pt>
                <c:pt idx="3">
                  <c:v>4.0</c:v>
                </c:pt>
                <c:pt idx="4">
                  <c:v>5.0</c:v>
                </c:pt>
                <c:pt idx="5">
                  <c:v>6.0</c:v>
                </c:pt>
                <c:pt idx="6">
                  <c:v>7.0</c:v>
                </c:pt>
                <c:pt idx="7">
                  <c:v>8.0</c:v>
                </c:pt>
                <c:pt idx="8">
                  <c:v>9.0</c:v>
                </c:pt>
                <c:pt idx="9">
                  <c:v>10.0</c:v>
                </c:pt>
                <c:pt idx="10">
                  <c:v>10.0</c:v>
                </c:pt>
                <c:pt idx="11">
                  <c:v>11.0</c:v>
                </c:pt>
                <c:pt idx="12">
                  <c:v>12.0</c:v>
                </c:pt>
                <c:pt idx="13">
                  <c:v>13.0</c:v>
                </c:pt>
                <c:pt idx="14">
                  <c:v>14.0</c:v>
                </c:pt>
                <c:pt idx="15">
                  <c:v>15.0</c:v>
                </c:pt>
                <c:pt idx="16">
                  <c:v>16.0</c:v>
                </c:pt>
                <c:pt idx="17">
                  <c:v>17.0</c:v>
                </c:pt>
                <c:pt idx="18">
                  <c:v>18.0</c:v>
                </c:pt>
                <c:pt idx="19">
                  <c:v>19.0</c:v>
                </c:pt>
                <c:pt idx="20">
                  <c:v>20.0</c:v>
                </c:pt>
                <c:pt idx="21">
                  <c:v>21.0</c:v>
                </c:pt>
                <c:pt idx="22">
                  <c:v>22.0</c:v>
                </c:pt>
                <c:pt idx="23">
                  <c:v>23.0</c:v>
                </c:pt>
                <c:pt idx="24">
                  <c:v>24.0</c:v>
                </c:pt>
                <c:pt idx="25">
                  <c:v>25.0</c:v>
                </c:pt>
                <c:pt idx="26">
                  <c:v>26.0</c:v>
                </c:pt>
                <c:pt idx="27">
                  <c:v>27.0</c:v>
                </c:pt>
                <c:pt idx="28">
                  <c:v>28.0</c:v>
                </c:pt>
                <c:pt idx="29">
                  <c:v>29.0</c:v>
                </c:pt>
                <c:pt idx="30">
                  <c:v>30.0</c:v>
                </c:pt>
                <c:pt idx="31">
                  <c:v>31.0</c:v>
                </c:pt>
                <c:pt idx="32">
                  <c:v>32.0</c:v>
                </c:pt>
                <c:pt idx="33">
                  <c:v>33.0</c:v>
                </c:pt>
                <c:pt idx="34">
                  <c:v>34.0</c:v>
                </c:pt>
                <c:pt idx="35">
                  <c:v>35.0</c:v>
                </c:pt>
                <c:pt idx="36">
                  <c:v>36.0</c:v>
                </c:pt>
                <c:pt idx="37">
                  <c:v>37.0</c:v>
                </c:pt>
                <c:pt idx="38">
                  <c:v>38.0</c:v>
                </c:pt>
                <c:pt idx="39">
                  <c:v>39.0</c:v>
                </c:pt>
                <c:pt idx="40">
                  <c:v>40.0</c:v>
                </c:pt>
                <c:pt idx="41">
                  <c:v>41.0</c:v>
                </c:pt>
                <c:pt idx="42">
                  <c:v>42.0</c:v>
                </c:pt>
                <c:pt idx="43">
                  <c:v>43.0</c:v>
                </c:pt>
                <c:pt idx="44">
                  <c:v>44.0</c:v>
                </c:pt>
                <c:pt idx="45">
                  <c:v>45.0</c:v>
                </c:pt>
                <c:pt idx="46">
                  <c:v>46.0</c:v>
                </c:pt>
                <c:pt idx="47">
                  <c:v>46.0</c:v>
                </c:pt>
                <c:pt idx="48">
                  <c:v>46.0</c:v>
                </c:pt>
                <c:pt idx="49">
                  <c:v>46.0</c:v>
                </c:pt>
                <c:pt idx="50">
                  <c:v>47.0</c:v>
                </c:pt>
                <c:pt idx="51">
                  <c:v>48.0</c:v>
                </c:pt>
                <c:pt idx="52">
                  <c:v>48.0</c:v>
                </c:pt>
                <c:pt idx="53">
                  <c:v>49.0</c:v>
                </c:pt>
                <c:pt idx="54">
                  <c:v>49.0</c:v>
                </c:pt>
                <c:pt idx="55">
                  <c:v>50.0</c:v>
                </c:pt>
                <c:pt idx="56">
                  <c:v>51.0</c:v>
                </c:pt>
                <c:pt idx="57">
                  <c:v>52.0</c:v>
                </c:pt>
                <c:pt idx="58">
                  <c:v>53.0</c:v>
                </c:pt>
                <c:pt idx="59">
                  <c:v>54.0</c:v>
                </c:pt>
                <c:pt idx="60">
                  <c:v>55.0</c:v>
                </c:pt>
                <c:pt idx="61">
                  <c:v>56.0</c:v>
                </c:pt>
                <c:pt idx="62">
                  <c:v>57.0</c:v>
                </c:pt>
                <c:pt idx="63">
                  <c:v>58.0</c:v>
                </c:pt>
                <c:pt idx="64">
                  <c:v>59.0</c:v>
                </c:pt>
                <c:pt idx="65">
                  <c:v>59.0</c:v>
                </c:pt>
                <c:pt idx="66">
                  <c:v>60.0</c:v>
                </c:pt>
                <c:pt idx="67">
                  <c:v>61.0</c:v>
                </c:pt>
                <c:pt idx="68">
                  <c:v>62.0</c:v>
                </c:pt>
                <c:pt idx="69">
                  <c:v>63.0</c:v>
                </c:pt>
                <c:pt idx="70">
                  <c:v>64.0</c:v>
                </c:pt>
                <c:pt idx="71">
                  <c:v>65.0</c:v>
                </c:pt>
                <c:pt idx="72">
                  <c:v>66.0</c:v>
                </c:pt>
                <c:pt idx="73">
                  <c:v>67.0</c:v>
                </c:pt>
                <c:pt idx="74">
                  <c:v>68.0</c:v>
                </c:pt>
                <c:pt idx="75">
                  <c:v>68.0</c:v>
                </c:pt>
                <c:pt idx="76">
                  <c:v>68.0</c:v>
                </c:pt>
                <c:pt idx="77">
                  <c:v>68.0</c:v>
                </c:pt>
                <c:pt idx="78">
                  <c:v>68.0</c:v>
                </c:pt>
                <c:pt idx="79">
                  <c:v>68.0</c:v>
                </c:pt>
                <c:pt idx="80">
                  <c:v>69.0</c:v>
                </c:pt>
                <c:pt idx="81">
                  <c:v>70.0</c:v>
                </c:pt>
                <c:pt idx="82">
                  <c:v>70.0</c:v>
                </c:pt>
                <c:pt idx="83">
                  <c:v>71.0</c:v>
                </c:pt>
                <c:pt idx="84">
                  <c:v>72.0</c:v>
                </c:pt>
                <c:pt idx="85">
                  <c:v>72.0</c:v>
                </c:pt>
                <c:pt idx="86">
                  <c:v>72.0</c:v>
                </c:pt>
                <c:pt idx="87">
                  <c:v>72.0</c:v>
                </c:pt>
                <c:pt idx="88">
                  <c:v>72.0</c:v>
                </c:pt>
                <c:pt idx="89">
                  <c:v>72.0</c:v>
                </c:pt>
                <c:pt idx="90">
                  <c:v>73.0</c:v>
                </c:pt>
                <c:pt idx="91">
                  <c:v>74.0</c:v>
                </c:pt>
                <c:pt idx="92">
                  <c:v>74.0</c:v>
                </c:pt>
                <c:pt idx="93">
                  <c:v>74.0</c:v>
                </c:pt>
                <c:pt idx="94">
                  <c:v>75.0</c:v>
                </c:pt>
                <c:pt idx="95">
                  <c:v>76.0</c:v>
                </c:pt>
                <c:pt idx="96">
                  <c:v>76.0</c:v>
                </c:pt>
                <c:pt idx="97">
                  <c:v>77.0</c:v>
                </c:pt>
                <c:pt idx="98">
                  <c:v>77.0</c:v>
                </c:pt>
                <c:pt idx="99">
                  <c:v>78.0</c:v>
                </c:pt>
                <c:pt idx="100">
                  <c:v>78.0</c:v>
                </c:pt>
                <c:pt idx="101">
                  <c:v>78.0</c:v>
                </c:pt>
                <c:pt idx="102">
                  <c:v>79.0</c:v>
                </c:pt>
                <c:pt idx="103">
                  <c:v>79.0</c:v>
                </c:pt>
                <c:pt idx="104">
                  <c:v>79.0</c:v>
                </c:pt>
                <c:pt idx="105">
                  <c:v>80.0</c:v>
                </c:pt>
                <c:pt idx="106">
                  <c:v>81.0</c:v>
                </c:pt>
                <c:pt idx="107">
                  <c:v>82.0</c:v>
                </c:pt>
              </c:numCache>
            </c:numRef>
          </c:val>
        </c:ser>
        <c:ser>
          <c:idx val="3"/>
          <c:order val="1"/>
          <c:tx>
            <c:strRef>
              <c:f>Sheet1!$F$1</c:f>
              <c:strCache>
                <c:ptCount val="1"/>
                <c:pt idx="0">
                  <c:v>IdPs Added via R&amp;S</c:v>
                </c:pt>
              </c:strCache>
            </c:strRef>
          </c:tx>
          <c:spPr>
            <a:solidFill>
              <a:schemeClr val="accent3"/>
            </a:solidFill>
          </c:spPr>
          <c:invertIfNegative val="0"/>
          <c:cat>
            <c:numRef>
              <c:f>Sheet1!$A$2:$A$109</c:f>
              <c:numCache>
                <c:formatCode>m/d/yyyy;@</c:formatCode>
                <c:ptCount val="108"/>
                <c:pt idx="0">
                  <c:v>40330.0</c:v>
                </c:pt>
                <c:pt idx="1">
                  <c:v>40331.0</c:v>
                </c:pt>
                <c:pt idx="2">
                  <c:v>40331.0</c:v>
                </c:pt>
                <c:pt idx="3">
                  <c:v>40373.0</c:v>
                </c:pt>
                <c:pt idx="4">
                  <c:v>40373.0</c:v>
                </c:pt>
                <c:pt idx="5">
                  <c:v>40402.0</c:v>
                </c:pt>
                <c:pt idx="6">
                  <c:v>40406.0</c:v>
                </c:pt>
                <c:pt idx="7">
                  <c:v>40409.0</c:v>
                </c:pt>
                <c:pt idx="8">
                  <c:v>40438.0</c:v>
                </c:pt>
                <c:pt idx="9">
                  <c:v>40444.0</c:v>
                </c:pt>
                <c:pt idx="10">
                  <c:v>40452.0</c:v>
                </c:pt>
                <c:pt idx="11">
                  <c:v>40490.0</c:v>
                </c:pt>
                <c:pt idx="12">
                  <c:v>40491.0</c:v>
                </c:pt>
                <c:pt idx="13">
                  <c:v>40491.0</c:v>
                </c:pt>
                <c:pt idx="14">
                  <c:v>40491.0</c:v>
                </c:pt>
                <c:pt idx="15">
                  <c:v>40491.0</c:v>
                </c:pt>
                <c:pt idx="16">
                  <c:v>40491.0</c:v>
                </c:pt>
                <c:pt idx="17">
                  <c:v>40491.0</c:v>
                </c:pt>
                <c:pt idx="18">
                  <c:v>40491.0</c:v>
                </c:pt>
                <c:pt idx="19">
                  <c:v>40506.0</c:v>
                </c:pt>
                <c:pt idx="20">
                  <c:v>40532.0</c:v>
                </c:pt>
                <c:pt idx="21">
                  <c:v>40550.0</c:v>
                </c:pt>
                <c:pt idx="22">
                  <c:v>40553.0</c:v>
                </c:pt>
                <c:pt idx="23">
                  <c:v>40559.0</c:v>
                </c:pt>
                <c:pt idx="24">
                  <c:v>40575.0</c:v>
                </c:pt>
                <c:pt idx="25">
                  <c:v>40598.0</c:v>
                </c:pt>
                <c:pt idx="26">
                  <c:v>40616.0</c:v>
                </c:pt>
                <c:pt idx="27">
                  <c:v>40616.0</c:v>
                </c:pt>
                <c:pt idx="28">
                  <c:v>40617.0</c:v>
                </c:pt>
                <c:pt idx="29">
                  <c:v>40617.0</c:v>
                </c:pt>
                <c:pt idx="30">
                  <c:v>40624.0</c:v>
                </c:pt>
                <c:pt idx="31">
                  <c:v>40627.0</c:v>
                </c:pt>
                <c:pt idx="32">
                  <c:v>40637.0</c:v>
                </c:pt>
                <c:pt idx="33">
                  <c:v>40655.0</c:v>
                </c:pt>
                <c:pt idx="34">
                  <c:v>40668.0</c:v>
                </c:pt>
                <c:pt idx="35">
                  <c:v>40673.0</c:v>
                </c:pt>
                <c:pt idx="36">
                  <c:v>40676.0</c:v>
                </c:pt>
                <c:pt idx="37">
                  <c:v>40682.0</c:v>
                </c:pt>
                <c:pt idx="38">
                  <c:v>40688.0</c:v>
                </c:pt>
                <c:pt idx="39">
                  <c:v>40688.0</c:v>
                </c:pt>
                <c:pt idx="40">
                  <c:v>40696.0</c:v>
                </c:pt>
                <c:pt idx="41">
                  <c:v>40731.0</c:v>
                </c:pt>
                <c:pt idx="42">
                  <c:v>40744.0</c:v>
                </c:pt>
                <c:pt idx="43">
                  <c:v>40753.0</c:v>
                </c:pt>
                <c:pt idx="44">
                  <c:v>40764.0</c:v>
                </c:pt>
                <c:pt idx="45">
                  <c:v>40786.0</c:v>
                </c:pt>
                <c:pt idx="46">
                  <c:v>40793.0</c:v>
                </c:pt>
                <c:pt idx="47">
                  <c:v>40817.0</c:v>
                </c:pt>
                <c:pt idx="48">
                  <c:v>40848.0</c:v>
                </c:pt>
                <c:pt idx="49">
                  <c:v>40891.0</c:v>
                </c:pt>
                <c:pt idx="50">
                  <c:v>40912.0</c:v>
                </c:pt>
                <c:pt idx="51">
                  <c:v>40914.0</c:v>
                </c:pt>
                <c:pt idx="52">
                  <c:v>40940.0</c:v>
                </c:pt>
                <c:pt idx="53">
                  <c:v>40997.0</c:v>
                </c:pt>
                <c:pt idx="54">
                  <c:v>41017.0</c:v>
                </c:pt>
                <c:pt idx="55">
                  <c:v>41024.0</c:v>
                </c:pt>
                <c:pt idx="56">
                  <c:v>41043.0</c:v>
                </c:pt>
                <c:pt idx="57">
                  <c:v>41043.0</c:v>
                </c:pt>
                <c:pt idx="58">
                  <c:v>41043.0</c:v>
                </c:pt>
                <c:pt idx="59">
                  <c:v>41044.0</c:v>
                </c:pt>
                <c:pt idx="60">
                  <c:v>41046.0</c:v>
                </c:pt>
                <c:pt idx="61">
                  <c:v>41050.0</c:v>
                </c:pt>
                <c:pt idx="62">
                  <c:v>41053.0</c:v>
                </c:pt>
                <c:pt idx="63">
                  <c:v>41058.0</c:v>
                </c:pt>
                <c:pt idx="64">
                  <c:v>41060.0</c:v>
                </c:pt>
                <c:pt idx="65">
                  <c:v>41061.0</c:v>
                </c:pt>
                <c:pt idx="66">
                  <c:v>41117.0</c:v>
                </c:pt>
                <c:pt idx="67">
                  <c:v>41142.0</c:v>
                </c:pt>
                <c:pt idx="68">
                  <c:v>41144.0</c:v>
                </c:pt>
                <c:pt idx="69">
                  <c:v>41161.0</c:v>
                </c:pt>
                <c:pt idx="70">
                  <c:v>41165.0</c:v>
                </c:pt>
                <c:pt idx="71">
                  <c:v>41171.0</c:v>
                </c:pt>
                <c:pt idx="72">
                  <c:v>41212.0</c:v>
                </c:pt>
                <c:pt idx="73">
                  <c:v>41213.0</c:v>
                </c:pt>
                <c:pt idx="74">
                  <c:v>41221.0</c:v>
                </c:pt>
                <c:pt idx="75">
                  <c:v>41247.0</c:v>
                </c:pt>
                <c:pt idx="76">
                  <c:v>41247.0</c:v>
                </c:pt>
                <c:pt idx="77">
                  <c:v>41247.0</c:v>
                </c:pt>
                <c:pt idx="78">
                  <c:v>41247.0</c:v>
                </c:pt>
                <c:pt idx="79">
                  <c:v>41248.0</c:v>
                </c:pt>
                <c:pt idx="80">
                  <c:v>41263.0</c:v>
                </c:pt>
                <c:pt idx="81">
                  <c:v>41290.0</c:v>
                </c:pt>
                <c:pt idx="82">
                  <c:v>41290.0</c:v>
                </c:pt>
                <c:pt idx="83">
                  <c:v>41299.0</c:v>
                </c:pt>
                <c:pt idx="84">
                  <c:v>41312.0</c:v>
                </c:pt>
                <c:pt idx="85">
                  <c:v>41339.0</c:v>
                </c:pt>
                <c:pt idx="86">
                  <c:v>41355.0</c:v>
                </c:pt>
                <c:pt idx="87">
                  <c:v>41360.0</c:v>
                </c:pt>
                <c:pt idx="88">
                  <c:v>41370.0</c:v>
                </c:pt>
                <c:pt idx="89">
                  <c:v>41387.0</c:v>
                </c:pt>
                <c:pt idx="90">
                  <c:v>41402.0</c:v>
                </c:pt>
                <c:pt idx="91">
                  <c:v>41425.0</c:v>
                </c:pt>
                <c:pt idx="92">
                  <c:v>41425.0</c:v>
                </c:pt>
                <c:pt idx="93">
                  <c:v>41437.0</c:v>
                </c:pt>
                <c:pt idx="94">
                  <c:v>41442.0</c:v>
                </c:pt>
                <c:pt idx="95">
                  <c:v>41463.0</c:v>
                </c:pt>
                <c:pt idx="96">
                  <c:v>41473.0</c:v>
                </c:pt>
                <c:pt idx="97">
                  <c:v>41474.0</c:v>
                </c:pt>
                <c:pt idx="98">
                  <c:v>41487.0</c:v>
                </c:pt>
                <c:pt idx="99">
                  <c:v>41522.0</c:v>
                </c:pt>
                <c:pt idx="100">
                  <c:v>41531.0</c:v>
                </c:pt>
                <c:pt idx="101">
                  <c:v>41534.0</c:v>
                </c:pt>
                <c:pt idx="102">
                  <c:v>41549.0</c:v>
                </c:pt>
                <c:pt idx="103">
                  <c:v>41555.0</c:v>
                </c:pt>
                <c:pt idx="104">
                  <c:v>41555.0</c:v>
                </c:pt>
                <c:pt idx="105">
                  <c:v>41559.0</c:v>
                </c:pt>
                <c:pt idx="106">
                  <c:v>41576.0</c:v>
                </c:pt>
                <c:pt idx="107">
                  <c:v>41579.0</c:v>
                </c:pt>
              </c:numCache>
            </c:numRef>
          </c:cat>
          <c:val>
            <c:numRef>
              <c:f>Sheet1!$F$2:$F$109</c:f>
              <c:numCache>
                <c:formatCode>General</c:formatCode>
                <c:ptCount val="108"/>
                <c:pt idx="0">
                  <c:v>0.0</c:v>
                </c:pt>
                <c:pt idx="1">
                  <c:v>0.0</c:v>
                </c:pt>
                <c:pt idx="2">
                  <c:v>0.0</c:v>
                </c:pt>
                <c:pt idx="3">
                  <c:v>0.0</c:v>
                </c:pt>
                <c:pt idx="4">
                  <c:v>0.0</c:v>
                </c:pt>
                <c:pt idx="5">
                  <c:v>0.0</c:v>
                </c:pt>
                <c:pt idx="6">
                  <c:v>0.0</c:v>
                </c:pt>
                <c:pt idx="7">
                  <c:v>0.0</c:v>
                </c:pt>
                <c:pt idx="8">
                  <c:v>0.0</c:v>
                </c:pt>
                <c:pt idx="9">
                  <c:v>0.0</c:v>
                </c:pt>
                <c:pt idx="10">
                  <c:v>0.0</c:v>
                </c:pt>
                <c:pt idx="11">
                  <c:v>0.0</c:v>
                </c:pt>
                <c:pt idx="12">
                  <c:v>0.0</c:v>
                </c:pt>
                <c:pt idx="13">
                  <c:v>0.0</c:v>
                </c:pt>
                <c:pt idx="14">
                  <c:v>0.0</c:v>
                </c:pt>
                <c:pt idx="15">
                  <c:v>0.0</c:v>
                </c:pt>
                <c:pt idx="16">
                  <c:v>0.0</c:v>
                </c:pt>
                <c:pt idx="17">
                  <c:v>0.0</c:v>
                </c:pt>
                <c:pt idx="18">
                  <c:v>0.0</c:v>
                </c:pt>
                <c:pt idx="19">
                  <c:v>0.0</c:v>
                </c:pt>
                <c:pt idx="20">
                  <c:v>0.0</c:v>
                </c:pt>
                <c:pt idx="21">
                  <c:v>0.0</c:v>
                </c:pt>
                <c:pt idx="22">
                  <c:v>0.0</c:v>
                </c:pt>
                <c:pt idx="23">
                  <c:v>0.0</c:v>
                </c:pt>
                <c:pt idx="24">
                  <c:v>0.0</c:v>
                </c:pt>
                <c:pt idx="25">
                  <c:v>0.0</c:v>
                </c:pt>
                <c:pt idx="26">
                  <c:v>0.0</c:v>
                </c:pt>
                <c:pt idx="27">
                  <c:v>0.0</c:v>
                </c:pt>
                <c:pt idx="28">
                  <c:v>0.0</c:v>
                </c:pt>
                <c:pt idx="29">
                  <c:v>0.0</c:v>
                </c:pt>
                <c:pt idx="30">
                  <c:v>0.0</c:v>
                </c:pt>
                <c:pt idx="31">
                  <c:v>0.0</c:v>
                </c:pt>
                <c:pt idx="32">
                  <c:v>0.0</c:v>
                </c:pt>
                <c:pt idx="33">
                  <c:v>0.0</c:v>
                </c:pt>
                <c:pt idx="34">
                  <c:v>0.0</c:v>
                </c:pt>
                <c:pt idx="35">
                  <c:v>0.0</c:v>
                </c:pt>
                <c:pt idx="36">
                  <c:v>0.0</c:v>
                </c:pt>
                <c:pt idx="37">
                  <c:v>0.0</c:v>
                </c:pt>
                <c:pt idx="38">
                  <c:v>0.0</c:v>
                </c:pt>
                <c:pt idx="39">
                  <c:v>0.0</c:v>
                </c:pt>
                <c:pt idx="40">
                  <c:v>0.0</c:v>
                </c:pt>
                <c:pt idx="41">
                  <c:v>0.0</c:v>
                </c:pt>
                <c:pt idx="42">
                  <c:v>0.0</c:v>
                </c:pt>
                <c:pt idx="43">
                  <c:v>0.0</c:v>
                </c:pt>
                <c:pt idx="44">
                  <c:v>0.0</c:v>
                </c:pt>
                <c:pt idx="45">
                  <c:v>0.0</c:v>
                </c:pt>
                <c:pt idx="46">
                  <c:v>0.0</c:v>
                </c:pt>
                <c:pt idx="47">
                  <c:v>0.0</c:v>
                </c:pt>
                <c:pt idx="48">
                  <c:v>0.0</c:v>
                </c:pt>
                <c:pt idx="49">
                  <c:v>0.0</c:v>
                </c:pt>
                <c:pt idx="50">
                  <c:v>0.0</c:v>
                </c:pt>
                <c:pt idx="51">
                  <c:v>0.0</c:v>
                </c:pt>
                <c:pt idx="52">
                  <c:v>0.0</c:v>
                </c:pt>
                <c:pt idx="53">
                  <c:v>0.0</c:v>
                </c:pt>
                <c:pt idx="54">
                  <c:v>0.0</c:v>
                </c:pt>
                <c:pt idx="55">
                  <c:v>0.0</c:v>
                </c:pt>
                <c:pt idx="56">
                  <c:v>0.0</c:v>
                </c:pt>
                <c:pt idx="57">
                  <c:v>0.0</c:v>
                </c:pt>
                <c:pt idx="58">
                  <c:v>0.0</c:v>
                </c:pt>
                <c:pt idx="59">
                  <c:v>0.0</c:v>
                </c:pt>
                <c:pt idx="60">
                  <c:v>0.0</c:v>
                </c:pt>
                <c:pt idx="61">
                  <c:v>0.0</c:v>
                </c:pt>
                <c:pt idx="62">
                  <c:v>0.0</c:v>
                </c:pt>
                <c:pt idx="63">
                  <c:v>0.0</c:v>
                </c:pt>
                <c:pt idx="64">
                  <c:v>0.0</c:v>
                </c:pt>
                <c:pt idx="65">
                  <c:v>0.0</c:v>
                </c:pt>
                <c:pt idx="66">
                  <c:v>0.0</c:v>
                </c:pt>
                <c:pt idx="67">
                  <c:v>0.0</c:v>
                </c:pt>
                <c:pt idx="68">
                  <c:v>0.0</c:v>
                </c:pt>
                <c:pt idx="69">
                  <c:v>0.0</c:v>
                </c:pt>
                <c:pt idx="70">
                  <c:v>0.0</c:v>
                </c:pt>
                <c:pt idx="71">
                  <c:v>0.0</c:v>
                </c:pt>
                <c:pt idx="72">
                  <c:v>0.0</c:v>
                </c:pt>
                <c:pt idx="73">
                  <c:v>0.0</c:v>
                </c:pt>
                <c:pt idx="74">
                  <c:v>0.0</c:v>
                </c:pt>
                <c:pt idx="75">
                  <c:v>1.0</c:v>
                </c:pt>
                <c:pt idx="76">
                  <c:v>2.0</c:v>
                </c:pt>
                <c:pt idx="77">
                  <c:v>3.0</c:v>
                </c:pt>
                <c:pt idx="78">
                  <c:v>4.0</c:v>
                </c:pt>
                <c:pt idx="79">
                  <c:v>5.0</c:v>
                </c:pt>
                <c:pt idx="80">
                  <c:v>5.0</c:v>
                </c:pt>
                <c:pt idx="81">
                  <c:v>5.0</c:v>
                </c:pt>
                <c:pt idx="82">
                  <c:v>6.0</c:v>
                </c:pt>
                <c:pt idx="83">
                  <c:v>6.0</c:v>
                </c:pt>
                <c:pt idx="84">
                  <c:v>6.0</c:v>
                </c:pt>
                <c:pt idx="85">
                  <c:v>7.0</c:v>
                </c:pt>
                <c:pt idx="86">
                  <c:v>8.0</c:v>
                </c:pt>
                <c:pt idx="87">
                  <c:v>9.0</c:v>
                </c:pt>
                <c:pt idx="88">
                  <c:v>10.0</c:v>
                </c:pt>
                <c:pt idx="89">
                  <c:v>11.0</c:v>
                </c:pt>
                <c:pt idx="90">
                  <c:v>11.0</c:v>
                </c:pt>
                <c:pt idx="91">
                  <c:v>11.0</c:v>
                </c:pt>
                <c:pt idx="92">
                  <c:v>12.0</c:v>
                </c:pt>
                <c:pt idx="93">
                  <c:v>13.0</c:v>
                </c:pt>
                <c:pt idx="94">
                  <c:v>13.0</c:v>
                </c:pt>
                <c:pt idx="95">
                  <c:v>13.0</c:v>
                </c:pt>
                <c:pt idx="96">
                  <c:v>14.0</c:v>
                </c:pt>
                <c:pt idx="97">
                  <c:v>14.0</c:v>
                </c:pt>
                <c:pt idx="98">
                  <c:v>14.0</c:v>
                </c:pt>
                <c:pt idx="99">
                  <c:v>14.0</c:v>
                </c:pt>
                <c:pt idx="100">
                  <c:v>15.0</c:v>
                </c:pt>
                <c:pt idx="101">
                  <c:v>16.0</c:v>
                </c:pt>
                <c:pt idx="102">
                  <c:v>16.0</c:v>
                </c:pt>
                <c:pt idx="103">
                  <c:v>17.0</c:v>
                </c:pt>
                <c:pt idx="104">
                  <c:v>18.0</c:v>
                </c:pt>
                <c:pt idx="105">
                  <c:v>18.0</c:v>
                </c:pt>
                <c:pt idx="106">
                  <c:v>18.0</c:v>
                </c:pt>
                <c:pt idx="107">
                  <c:v>18.0</c:v>
                </c:pt>
              </c:numCache>
            </c:numRef>
          </c:val>
        </c:ser>
        <c:dLbls>
          <c:showLegendKey val="0"/>
          <c:showVal val="0"/>
          <c:showCatName val="0"/>
          <c:showSerName val="0"/>
          <c:showPercent val="0"/>
          <c:showBubbleSize val="0"/>
        </c:dLbls>
        <c:gapWidth val="150"/>
        <c:overlap val="100"/>
        <c:axId val="2132680808"/>
        <c:axId val="2135092872"/>
      </c:barChart>
      <c:dateAx>
        <c:axId val="2132680808"/>
        <c:scaling>
          <c:orientation val="minMax"/>
        </c:scaling>
        <c:delete val="0"/>
        <c:axPos val="b"/>
        <c:numFmt formatCode="[$-409]mmm\-yy;@" sourceLinked="0"/>
        <c:majorTickMark val="out"/>
        <c:minorTickMark val="none"/>
        <c:tickLblPos val="nextTo"/>
        <c:crossAx val="2135092872"/>
        <c:crosses val="autoZero"/>
        <c:auto val="0"/>
        <c:lblOffset val="100"/>
        <c:baseTimeUnit val="months"/>
        <c:majorUnit val="4.0"/>
        <c:majorTimeUnit val="months"/>
      </c:dateAx>
      <c:valAx>
        <c:axId val="2135092872"/>
        <c:scaling>
          <c:orientation val="minMax"/>
          <c:max val="100.0"/>
        </c:scaling>
        <c:delete val="0"/>
        <c:axPos val="l"/>
        <c:majorGridlines/>
        <c:title>
          <c:tx>
            <c:rich>
              <a:bodyPr rot="-5400000" vert="horz"/>
              <a:lstStyle/>
              <a:p>
                <a:pPr>
                  <a:defRPr/>
                </a:pPr>
                <a:r>
                  <a:rPr lang="en-US"/>
                  <a:t>Total Identity Providers</a:t>
                </a:r>
              </a:p>
            </c:rich>
          </c:tx>
          <c:layout/>
          <c:overlay val="0"/>
        </c:title>
        <c:numFmt formatCode="General" sourceLinked="1"/>
        <c:majorTickMark val="out"/>
        <c:minorTickMark val="none"/>
        <c:tickLblPos val="nextTo"/>
        <c:crossAx val="2132680808"/>
        <c:crosses val="autoZero"/>
        <c:crossBetween val="between"/>
      </c:valAx>
    </c:plotArea>
    <c:legend>
      <c:legendPos val="r"/>
      <c:layout>
        <c:manualLayout>
          <c:xMode val="edge"/>
          <c:yMode val="edge"/>
          <c:x val="0.193684626227277"/>
          <c:y val="0.0468519192598552"/>
          <c:w val="0.467000894961123"/>
          <c:h val="0.142045494313211"/>
        </c:manualLayout>
      </c:layout>
      <c:overlay val="1"/>
    </c:legend>
    <c:plotVisOnly val="1"/>
    <c:dispBlanksAs val="gap"/>
    <c:showDLblsOverMax val="0"/>
  </c:chart>
  <c:txPr>
    <a:bodyPr/>
    <a:lstStyle/>
    <a:p>
      <a:pPr>
        <a:defRPr sz="2400"/>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1"/>
    <c:plotArea>
      <c:layout>
        <c:manualLayout>
          <c:layoutTarget val="inner"/>
          <c:xMode val="edge"/>
          <c:yMode val="edge"/>
          <c:x val="0.126304801670146"/>
          <c:y val="0.0810185185185185"/>
          <c:w val="0.751565762004175"/>
          <c:h val="0.833333333333333"/>
        </c:manualLayout>
      </c:layout>
      <c:pieChart>
        <c:varyColors val="1"/>
        <c:ser>
          <c:idx val="0"/>
          <c:order val="0"/>
          <c:tx>
            <c:strRef>
              <c:f>Sheet1!$K$1</c:f>
              <c:strCache>
                <c:ptCount val="1"/>
                <c:pt idx="0">
                  <c:v>Registered Users</c:v>
                </c:pt>
              </c:strCache>
            </c:strRef>
          </c:tx>
          <c:dLbls>
            <c:dLbl>
              <c:idx val="0"/>
              <c:layout/>
              <c:showLegendKey val="0"/>
              <c:showVal val="0"/>
              <c:showCatName val="1"/>
              <c:showSerName val="0"/>
              <c:showPercent val="1"/>
              <c:showBubbleSize val="0"/>
              <c:separator>
</c:separator>
            </c:dLbl>
            <c:dLbl>
              <c:idx val="1"/>
              <c:layout/>
              <c:showLegendKey val="0"/>
              <c:showVal val="0"/>
              <c:showCatName val="1"/>
              <c:showSerName val="0"/>
              <c:showPercent val="1"/>
              <c:showBubbleSize val="0"/>
              <c:separator>
</c:separator>
            </c:dLbl>
            <c:dLbl>
              <c:idx val="2"/>
              <c:layout/>
              <c:showLegendKey val="0"/>
              <c:showVal val="0"/>
              <c:showCatName val="1"/>
              <c:showSerName val="0"/>
              <c:showPercent val="1"/>
              <c:showBubbleSize val="0"/>
              <c:separator>
</c:separator>
            </c:dLbl>
            <c:dLbl>
              <c:idx val="3"/>
              <c:layout/>
              <c:showLegendKey val="0"/>
              <c:showVal val="0"/>
              <c:showCatName val="1"/>
              <c:showSerName val="0"/>
              <c:showPercent val="1"/>
              <c:showBubbleSize val="0"/>
              <c:separator>
</c:separator>
            </c:dLbl>
            <c:dLbl>
              <c:idx val="4"/>
              <c:layout>
                <c:manualLayout>
                  <c:x val="-0.00421122630586755"/>
                  <c:y val="0.0449039442986293"/>
                </c:manualLayout>
              </c:layout>
              <c:tx>
                <c:rich>
                  <a:bodyPr/>
                  <a:lstStyle/>
                  <a:p>
                    <a:r>
                      <a:rPr lang="en-US" dirty="0" smtClean="0"/>
                      <a:t>ProtectNetwork</a:t>
                    </a:r>
                    <a:r>
                      <a:rPr lang="en-US" dirty="0"/>
                      <a:t>
7%</a:t>
                    </a:r>
                  </a:p>
                </c:rich>
              </c:tx>
              <c:showLegendKey val="0"/>
              <c:showVal val="0"/>
              <c:showCatName val="1"/>
              <c:showSerName val="0"/>
              <c:showPercent val="1"/>
              <c:showBubbleSize val="0"/>
              <c:separator> </c:separator>
            </c:dLbl>
            <c:dLbl>
              <c:idx val="5"/>
              <c:layout>
                <c:manualLayout>
                  <c:x val="-0.167603714811281"/>
                  <c:y val="0.124562190142899"/>
                </c:manualLayout>
              </c:layout>
              <c:dLblPos val="bestFit"/>
              <c:showLegendKey val="0"/>
              <c:showVal val="0"/>
              <c:showCatName val="1"/>
              <c:showSerName val="0"/>
              <c:showPercent val="1"/>
              <c:showBubbleSize val="0"/>
              <c:separator> </c:separator>
            </c:dLbl>
            <c:dLbl>
              <c:idx val="6"/>
              <c:layout>
                <c:manualLayout>
                  <c:x val="-0.163427363176213"/>
                  <c:y val="0.106550379119277"/>
                </c:manualLayout>
              </c:layout>
              <c:showLegendKey val="0"/>
              <c:showVal val="0"/>
              <c:showCatName val="1"/>
              <c:showSerName val="0"/>
              <c:showPercent val="1"/>
              <c:showBubbleSize val="0"/>
              <c:separator> </c:separator>
            </c:dLbl>
            <c:dLbl>
              <c:idx val="7"/>
              <c:layout>
                <c:manualLayout>
                  <c:x val="-0.157849172758753"/>
                  <c:y val="0.0799569845435987"/>
                </c:manualLayout>
              </c:layout>
              <c:showLegendKey val="0"/>
              <c:showVal val="0"/>
              <c:showCatName val="1"/>
              <c:showSerName val="0"/>
              <c:showPercent val="1"/>
              <c:showBubbleSize val="0"/>
              <c:separator> </c:separator>
            </c:dLbl>
            <c:dLbl>
              <c:idx val="8"/>
              <c:layout>
                <c:manualLayout>
                  <c:x val="-0.0889718736219234"/>
                  <c:y val="0.0490658719743366"/>
                </c:manualLayout>
              </c:layout>
              <c:showLegendKey val="0"/>
              <c:showVal val="0"/>
              <c:showCatName val="1"/>
              <c:showSerName val="0"/>
              <c:showPercent val="1"/>
              <c:showBubbleSize val="0"/>
              <c:separator> </c:separator>
            </c:dLbl>
            <c:dLbl>
              <c:idx val="9"/>
              <c:layout>
                <c:manualLayout>
                  <c:x val="-0.172322248985823"/>
                  <c:y val="0.00527960046660842"/>
                </c:manualLayout>
              </c:layout>
              <c:showLegendKey val="0"/>
              <c:showVal val="0"/>
              <c:showCatName val="1"/>
              <c:showSerName val="0"/>
              <c:showPercent val="1"/>
              <c:showBubbleSize val="0"/>
              <c:separator> </c:separator>
            </c:dLbl>
            <c:dLbl>
              <c:idx val="10"/>
              <c:layout>
                <c:manualLayout>
                  <c:x val="-0.150035226052872"/>
                  <c:y val="-0.0338779527559055"/>
                </c:manualLayout>
              </c:layout>
              <c:showLegendKey val="0"/>
              <c:showVal val="0"/>
              <c:showCatName val="1"/>
              <c:showSerName val="0"/>
              <c:showPercent val="1"/>
              <c:showBubbleSize val="0"/>
              <c:separator> </c:separator>
            </c:dLbl>
            <c:dLbl>
              <c:idx val="11"/>
              <c:layout>
                <c:manualLayout>
                  <c:x val="-0.0941963979823641"/>
                  <c:y val="-0.0807263414989793"/>
                </c:manualLayout>
              </c:layout>
              <c:tx>
                <c:rich>
                  <a:bodyPr/>
                  <a:lstStyle/>
                  <a:p>
                    <a:r>
                      <a:rPr lang="en-US" dirty="0"/>
                      <a:t>Iowa </a:t>
                    </a:r>
                    <a:r>
                      <a:rPr lang="en-US" dirty="0" smtClean="0"/>
                      <a:t>State </a:t>
                    </a:r>
                    <a:r>
                      <a:rPr lang="en-US" dirty="0"/>
                      <a:t>1%</a:t>
                    </a:r>
                  </a:p>
                </c:rich>
              </c:tx>
              <c:showLegendKey val="0"/>
              <c:showVal val="0"/>
              <c:showCatName val="1"/>
              <c:showSerName val="0"/>
              <c:showPercent val="1"/>
              <c:showBubbleSize val="0"/>
              <c:separator> </c:separator>
            </c:dLbl>
            <c:dLbl>
              <c:idx val="12"/>
              <c:layout>
                <c:manualLayout>
                  <c:x val="-0.0861842717870062"/>
                  <c:y val="-0.139453922426363"/>
                </c:manualLayout>
              </c:layout>
              <c:showLegendKey val="0"/>
              <c:showVal val="0"/>
              <c:showCatName val="1"/>
              <c:showSerName val="0"/>
              <c:showPercent val="1"/>
              <c:showBubbleSize val="0"/>
              <c:separator> </c:separator>
            </c:dLbl>
            <c:dLbl>
              <c:idx val="13"/>
              <c:layout>
                <c:manualLayout>
                  <c:x val="-0.10738965285208"/>
                  <c:y val="-0.203721201516477"/>
                </c:manualLayout>
              </c:layout>
              <c:showLegendKey val="0"/>
              <c:showVal val="0"/>
              <c:showCatName val="1"/>
              <c:showSerName val="0"/>
              <c:showPercent val="1"/>
              <c:showBubbleSize val="0"/>
              <c:separator> </c:separator>
            </c:dLbl>
            <c:dLbl>
              <c:idx val="14"/>
              <c:layout>
                <c:manualLayout>
                  <c:x val="-0.0840643837373348"/>
                  <c:y val="-0.254787474482356"/>
                </c:manualLayout>
              </c:layout>
              <c:showLegendKey val="0"/>
              <c:showVal val="0"/>
              <c:showCatName val="1"/>
              <c:showSerName val="0"/>
              <c:showPercent val="1"/>
              <c:showBubbleSize val="0"/>
              <c:separator> </c:separator>
            </c:dLbl>
            <c:showLegendKey val="0"/>
            <c:showVal val="0"/>
            <c:showCatName val="0"/>
            <c:showSerName val="0"/>
            <c:showPercent val="0"/>
            <c:showBubbleSize val="0"/>
            <c:separator>
</c:separator>
          </c:dLbls>
          <c:cat>
            <c:strRef>
              <c:f>Sheet1!$J$2:$J$87</c:f>
              <c:strCache>
                <c:ptCount val="86"/>
                <c:pt idx="0">
                  <c:v>Google</c:v>
                </c:pt>
                <c:pt idx="1">
                  <c:v>LIGO</c:v>
                </c:pt>
                <c:pt idx="2">
                  <c:v>U Chicago</c:v>
                </c:pt>
                <c:pt idx="3">
                  <c:v>Indiana U</c:v>
                </c:pt>
                <c:pt idx="4">
                  <c:v>PN</c:v>
                </c:pt>
                <c:pt idx="5">
                  <c:v>UCSD</c:v>
                </c:pt>
                <c:pt idx="6">
                  <c:v>UIUC</c:v>
                </c:pt>
                <c:pt idx="7">
                  <c:v>Duke</c:v>
                </c:pt>
                <c:pt idx="8">
                  <c:v>UW-Madison</c:v>
                </c:pt>
                <c:pt idx="9">
                  <c:v>UNL</c:v>
                </c:pt>
                <c:pt idx="10">
                  <c:v>LBNL</c:v>
                </c:pt>
                <c:pt idx="11">
                  <c:v>Iowa State </c:v>
                </c:pt>
                <c:pt idx="12">
                  <c:v>U Washington</c:v>
                </c:pt>
                <c:pt idx="13">
                  <c:v>ANL</c:v>
                </c:pt>
                <c:pt idx="14">
                  <c:v>JHU</c:v>
                </c:pt>
                <c:pt idx="15">
                  <c:v>University of Michigan</c:v>
                </c:pt>
                <c:pt idx="16">
                  <c:v>Rutgers, The State University of New Jersey</c:v>
                </c:pt>
                <c:pt idx="17">
                  <c:v>Purdue University Main Campus</c:v>
                </c:pt>
                <c:pt idx="18">
                  <c:v>PayPal</c:v>
                </c:pt>
                <c:pt idx="19">
                  <c:v>Penn State</c:v>
                </c:pt>
                <c:pt idx="20">
                  <c:v>The University of Arizona</c:v>
                </c:pt>
                <c:pt idx="21">
                  <c:v>University of Missouri System</c:v>
                </c:pt>
                <c:pt idx="22">
                  <c:v>Cornell University</c:v>
                </c:pt>
                <c:pt idx="23">
                  <c:v>LTERN (Long Term Ecological Research Network)</c:v>
                </c:pt>
                <c:pt idx="24">
                  <c:v>University of North Carolina at Chapel Hill</c:v>
                </c:pt>
                <c:pt idx="25">
                  <c:v>Texas Tech University</c:v>
                </c:pt>
                <c:pt idx="26">
                  <c:v>University of Tennessee</c:v>
                </c:pt>
                <c:pt idx="27">
                  <c:v>University of Wisconsin-Milwaukee</c:v>
                </c:pt>
                <c:pt idx="28">
                  <c:v>Carnegie Mellon University</c:v>
                </c:pt>
                <c:pt idx="29">
                  <c:v>Verisign</c:v>
                </c:pt>
                <c:pt idx="30">
                  <c:v>Clemson University</c:v>
                </c:pt>
                <c:pt idx="31">
                  <c:v>University of Iowa</c:v>
                </c:pt>
                <c:pt idx="32">
                  <c:v>University of Minnesota</c:v>
                </c:pt>
                <c:pt idx="33">
                  <c:v>University of Pittsburgh</c:v>
                </c:pt>
                <c:pt idx="34">
                  <c:v>California Institute of Technology</c:v>
                </c:pt>
                <c:pt idx="35">
                  <c:v>Emory University</c:v>
                </c:pt>
                <c:pt idx="36">
                  <c:v>Michigan State University</c:v>
                </c:pt>
                <c:pt idx="37">
                  <c:v>North Carolina State University</c:v>
                </c:pt>
                <c:pt idx="38">
                  <c:v>University of Delaware</c:v>
                </c:pt>
                <c:pt idx="39">
                  <c:v>University of South Florida</c:v>
                </c:pt>
                <c:pt idx="40">
                  <c:v>California State University, Fresno</c:v>
                </c:pt>
                <c:pt idx="41">
                  <c:v>University of California - Office of the President</c:v>
                </c:pt>
                <c:pt idx="42">
                  <c:v>University of Oregon</c:v>
                </c:pt>
                <c:pt idx="43">
                  <c:v>Medical University of South Carolina</c:v>
                </c:pt>
                <c:pt idx="44">
                  <c:v>University of Hawaii</c:v>
                </c:pt>
                <c:pt idx="45">
                  <c:v>University of Illinois at Chicago</c:v>
                </c:pt>
                <c:pt idx="46">
                  <c:v>University of Vermont</c:v>
                </c:pt>
                <c:pt idx="47">
                  <c:v>Yale University</c:v>
                </c:pt>
                <c:pt idx="48">
                  <c:v>Case Western Reserve University</c:v>
                </c:pt>
                <c:pt idx="49">
                  <c:v>Lehigh University</c:v>
                </c:pt>
                <c:pt idx="50">
                  <c:v>Louisiana State University</c:v>
                </c:pt>
                <c:pt idx="51">
                  <c:v>National Institutes of Health</c:v>
                </c:pt>
                <c:pt idx="52">
                  <c:v>Northwestern University</c:v>
                </c:pt>
                <c:pt idx="53">
                  <c:v>Ohio State University</c:v>
                </c:pt>
                <c:pt idx="54">
                  <c:v>Texas A &amp; M University</c:v>
                </c:pt>
                <c:pt idx="55">
                  <c:v>University of Alabama at Birmingham</c:v>
                </c:pt>
                <c:pt idx="56">
                  <c:v>University of Maryland Baltimore County</c:v>
                </c:pt>
                <c:pt idx="57">
                  <c:v>University of Utah</c:v>
                </c:pt>
                <c:pt idx="58">
                  <c:v>Virginia Polytechnic Institute and State University</c:v>
                </c:pt>
                <c:pt idx="59">
                  <c:v>Arizona State University</c:v>
                </c:pt>
                <c:pt idx="60">
                  <c:v>Boise State University</c:v>
                </c:pt>
                <c:pt idx="61">
                  <c:v>Goucher College</c:v>
                </c:pt>
                <c:pt idx="62">
                  <c:v>GPN (Great Plains Network)</c:v>
                </c:pt>
                <c:pt idx="63">
                  <c:v>Internet2</c:v>
                </c:pt>
                <c:pt idx="64">
                  <c:v>Moss Landing Marine Laboratories</c:v>
                </c:pt>
                <c:pt idx="65">
                  <c:v>Rice University</c:v>
                </c:pt>
                <c:pt idx="66">
                  <c:v>Stevens Institute of Technology</c:v>
                </c:pt>
                <c:pt idx="67">
                  <c:v>The George Washington University</c:v>
                </c:pt>
                <c:pt idx="68">
                  <c:v>University of Arkansas</c:v>
                </c:pt>
                <c:pt idx="69">
                  <c:v>University of California, Davis</c:v>
                </c:pt>
                <c:pt idx="70">
                  <c:v>University of Cincinnati Main Campus</c:v>
                </c:pt>
                <c:pt idx="71">
                  <c:v>University of Kansas</c:v>
                </c:pt>
                <c:pt idx="72">
                  <c:v>University of Maryland College Park</c:v>
                </c:pt>
                <c:pt idx="73">
                  <c:v>University of Massachusetts Amherst</c:v>
                </c:pt>
                <c:pt idx="74">
                  <c:v>Auburn University</c:v>
                </c:pt>
                <c:pt idx="75">
                  <c:v>Bloomsburg University of Pennsylvania</c:v>
                </c:pt>
                <c:pt idx="76">
                  <c:v>Bridgewater College</c:v>
                </c:pt>
                <c:pt idx="77">
                  <c:v>Florida International University</c:v>
                </c:pt>
                <c:pt idx="78">
                  <c:v>Georgetown University</c:v>
                </c:pt>
                <c:pt idx="79">
                  <c:v>Indiana University of Pennsylvania</c:v>
                </c:pt>
                <c:pt idx="80">
                  <c:v>Loyola University Maryland</c:v>
                </c:pt>
                <c:pt idx="81">
                  <c:v>MCNC</c:v>
                </c:pt>
                <c:pt idx="82">
                  <c:v>Oklahoma State University System</c:v>
                </c:pt>
                <c:pt idx="83">
                  <c:v>Reed College</c:v>
                </c:pt>
                <c:pt idx="84">
                  <c:v>University of Florida</c:v>
                </c:pt>
                <c:pt idx="85">
                  <c:v>University of Nebraska</c:v>
                </c:pt>
              </c:strCache>
            </c:strRef>
          </c:cat>
          <c:val>
            <c:numRef>
              <c:f>Sheet1!$K$2:$K$87</c:f>
              <c:numCache>
                <c:formatCode>General</c:formatCode>
                <c:ptCount val="86"/>
                <c:pt idx="0">
                  <c:v>433.0</c:v>
                </c:pt>
                <c:pt idx="1">
                  <c:v>244.0</c:v>
                </c:pt>
                <c:pt idx="2">
                  <c:v>191.0</c:v>
                </c:pt>
                <c:pt idx="3">
                  <c:v>175.0</c:v>
                </c:pt>
                <c:pt idx="4">
                  <c:v>115.0</c:v>
                </c:pt>
                <c:pt idx="5">
                  <c:v>46.0</c:v>
                </c:pt>
                <c:pt idx="6">
                  <c:v>39.0</c:v>
                </c:pt>
                <c:pt idx="7">
                  <c:v>36.0</c:v>
                </c:pt>
                <c:pt idx="8">
                  <c:v>30.0</c:v>
                </c:pt>
                <c:pt idx="9">
                  <c:v>26.0</c:v>
                </c:pt>
                <c:pt idx="10">
                  <c:v>22.0</c:v>
                </c:pt>
                <c:pt idx="11">
                  <c:v>20.0</c:v>
                </c:pt>
                <c:pt idx="12">
                  <c:v>20.0</c:v>
                </c:pt>
                <c:pt idx="13">
                  <c:v>18.0</c:v>
                </c:pt>
                <c:pt idx="14">
                  <c:v>18.0</c:v>
                </c:pt>
                <c:pt idx="15">
                  <c:v>16.0</c:v>
                </c:pt>
                <c:pt idx="16">
                  <c:v>13.0</c:v>
                </c:pt>
                <c:pt idx="17">
                  <c:v>12.0</c:v>
                </c:pt>
                <c:pt idx="18">
                  <c:v>11.0</c:v>
                </c:pt>
                <c:pt idx="19">
                  <c:v>11.0</c:v>
                </c:pt>
                <c:pt idx="20">
                  <c:v>11.0</c:v>
                </c:pt>
                <c:pt idx="21">
                  <c:v>11.0</c:v>
                </c:pt>
                <c:pt idx="22">
                  <c:v>10.0</c:v>
                </c:pt>
                <c:pt idx="23">
                  <c:v>10.0</c:v>
                </c:pt>
                <c:pt idx="24">
                  <c:v>10.0</c:v>
                </c:pt>
                <c:pt idx="25">
                  <c:v>9.0</c:v>
                </c:pt>
                <c:pt idx="26">
                  <c:v>9.0</c:v>
                </c:pt>
                <c:pt idx="27">
                  <c:v>9.0</c:v>
                </c:pt>
                <c:pt idx="28">
                  <c:v>8.0</c:v>
                </c:pt>
                <c:pt idx="29">
                  <c:v>8.0</c:v>
                </c:pt>
                <c:pt idx="30">
                  <c:v>7.0</c:v>
                </c:pt>
                <c:pt idx="31">
                  <c:v>7.0</c:v>
                </c:pt>
                <c:pt idx="32">
                  <c:v>7.0</c:v>
                </c:pt>
                <c:pt idx="33">
                  <c:v>7.0</c:v>
                </c:pt>
                <c:pt idx="34">
                  <c:v>6.0</c:v>
                </c:pt>
                <c:pt idx="35">
                  <c:v>6.0</c:v>
                </c:pt>
                <c:pt idx="36">
                  <c:v>6.0</c:v>
                </c:pt>
                <c:pt idx="37">
                  <c:v>6.0</c:v>
                </c:pt>
                <c:pt idx="38">
                  <c:v>6.0</c:v>
                </c:pt>
                <c:pt idx="39">
                  <c:v>6.0</c:v>
                </c:pt>
                <c:pt idx="40">
                  <c:v>5.0</c:v>
                </c:pt>
                <c:pt idx="41">
                  <c:v>5.0</c:v>
                </c:pt>
                <c:pt idx="42">
                  <c:v>5.0</c:v>
                </c:pt>
                <c:pt idx="43">
                  <c:v>4.0</c:v>
                </c:pt>
                <c:pt idx="44">
                  <c:v>4.0</c:v>
                </c:pt>
                <c:pt idx="45">
                  <c:v>4.0</c:v>
                </c:pt>
                <c:pt idx="46">
                  <c:v>4.0</c:v>
                </c:pt>
                <c:pt idx="47">
                  <c:v>4.0</c:v>
                </c:pt>
                <c:pt idx="48">
                  <c:v>3.0</c:v>
                </c:pt>
                <c:pt idx="49">
                  <c:v>3.0</c:v>
                </c:pt>
                <c:pt idx="50">
                  <c:v>3.0</c:v>
                </c:pt>
                <c:pt idx="51">
                  <c:v>3.0</c:v>
                </c:pt>
                <c:pt idx="52">
                  <c:v>3.0</c:v>
                </c:pt>
                <c:pt idx="53">
                  <c:v>3.0</c:v>
                </c:pt>
                <c:pt idx="54">
                  <c:v>3.0</c:v>
                </c:pt>
                <c:pt idx="55">
                  <c:v>3.0</c:v>
                </c:pt>
                <c:pt idx="56">
                  <c:v>3.0</c:v>
                </c:pt>
                <c:pt idx="57">
                  <c:v>3.0</c:v>
                </c:pt>
                <c:pt idx="58">
                  <c:v>3.0</c:v>
                </c:pt>
                <c:pt idx="59">
                  <c:v>2.0</c:v>
                </c:pt>
                <c:pt idx="60">
                  <c:v>2.0</c:v>
                </c:pt>
                <c:pt idx="61">
                  <c:v>2.0</c:v>
                </c:pt>
                <c:pt idx="62">
                  <c:v>2.0</c:v>
                </c:pt>
                <c:pt idx="63">
                  <c:v>2.0</c:v>
                </c:pt>
                <c:pt idx="64">
                  <c:v>2.0</c:v>
                </c:pt>
                <c:pt idx="65">
                  <c:v>2.0</c:v>
                </c:pt>
                <c:pt idx="66">
                  <c:v>2.0</c:v>
                </c:pt>
                <c:pt idx="67">
                  <c:v>2.0</c:v>
                </c:pt>
                <c:pt idx="68">
                  <c:v>2.0</c:v>
                </c:pt>
                <c:pt idx="69">
                  <c:v>2.0</c:v>
                </c:pt>
                <c:pt idx="70">
                  <c:v>2.0</c:v>
                </c:pt>
                <c:pt idx="71">
                  <c:v>2.0</c:v>
                </c:pt>
                <c:pt idx="72">
                  <c:v>2.0</c:v>
                </c:pt>
                <c:pt idx="73">
                  <c:v>2.0</c:v>
                </c:pt>
                <c:pt idx="74">
                  <c:v>1.0</c:v>
                </c:pt>
                <c:pt idx="75">
                  <c:v>1.0</c:v>
                </c:pt>
                <c:pt idx="76">
                  <c:v>1.0</c:v>
                </c:pt>
                <c:pt idx="77">
                  <c:v>1.0</c:v>
                </c:pt>
                <c:pt idx="78">
                  <c:v>1.0</c:v>
                </c:pt>
                <c:pt idx="79">
                  <c:v>1.0</c:v>
                </c:pt>
                <c:pt idx="80">
                  <c:v>1.0</c:v>
                </c:pt>
                <c:pt idx="81">
                  <c:v>1.0</c:v>
                </c:pt>
                <c:pt idx="82">
                  <c:v>1.0</c:v>
                </c:pt>
                <c:pt idx="83">
                  <c:v>1.0</c:v>
                </c:pt>
                <c:pt idx="84">
                  <c:v>1.0</c:v>
                </c:pt>
                <c:pt idx="85">
                  <c:v>1.0</c:v>
                </c:pt>
              </c:numCache>
            </c:numRef>
          </c:val>
        </c:ser>
        <c:dLbls>
          <c:showLegendKey val="0"/>
          <c:showVal val="0"/>
          <c:showCatName val="0"/>
          <c:showSerName val="0"/>
          <c:showPercent val="0"/>
          <c:showBubbleSize val="0"/>
          <c:showLeaderLines val="1"/>
        </c:dLbls>
        <c:firstSliceAng val="0"/>
      </c:pieChart>
    </c:plotArea>
    <c:plotVisOnly val="1"/>
    <c:dispBlanksAs val="gap"/>
    <c:showDLblsOverMax val="0"/>
  </c:chart>
  <c:txPr>
    <a:bodyPr/>
    <a:lstStyle/>
    <a:p>
      <a:pPr>
        <a:defRPr sz="2000"/>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barChart>
        <c:barDir val="col"/>
        <c:grouping val="stacked"/>
        <c:varyColors val="0"/>
        <c:ser>
          <c:idx val="0"/>
          <c:order val="0"/>
          <c:tx>
            <c:v>Other</c:v>
          </c:tx>
          <c:invertIfNegative val="0"/>
          <c:cat>
            <c:numRef>
              <c:f>TOTAL!$B$103:$AO$103</c:f>
              <c:numCache>
                <c:formatCode>m/d/yy</c:formatCode>
                <c:ptCount val="40"/>
                <c:pt idx="0">
                  <c:v>40360.0</c:v>
                </c:pt>
                <c:pt idx="1">
                  <c:v>40391.0</c:v>
                </c:pt>
                <c:pt idx="2">
                  <c:v>40422.0</c:v>
                </c:pt>
                <c:pt idx="3">
                  <c:v>40452.0</c:v>
                </c:pt>
                <c:pt idx="4">
                  <c:v>40483.0</c:v>
                </c:pt>
                <c:pt idx="5">
                  <c:v>40513.0</c:v>
                </c:pt>
                <c:pt idx="6">
                  <c:v>40544.0</c:v>
                </c:pt>
                <c:pt idx="7">
                  <c:v>40575.0</c:v>
                </c:pt>
                <c:pt idx="8">
                  <c:v>40603.0</c:v>
                </c:pt>
                <c:pt idx="9">
                  <c:v>40634.0</c:v>
                </c:pt>
                <c:pt idx="10">
                  <c:v>40664.0</c:v>
                </c:pt>
                <c:pt idx="11">
                  <c:v>40695.0</c:v>
                </c:pt>
                <c:pt idx="12">
                  <c:v>40725.0</c:v>
                </c:pt>
                <c:pt idx="13">
                  <c:v>40756.0</c:v>
                </c:pt>
                <c:pt idx="14">
                  <c:v>40787.0</c:v>
                </c:pt>
                <c:pt idx="15">
                  <c:v>40817.0</c:v>
                </c:pt>
                <c:pt idx="16">
                  <c:v>40848.0</c:v>
                </c:pt>
                <c:pt idx="17">
                  <c:v>40878.0</c:v>
                </c:pt>
                <c:pt idx="18">
                  <c:v>40909.0</c:v>
                </c:pt>
                <c:pt idx="19">
                  <c:v>40940.0</c:v>
                </c:pt>
                <c:pt idx="20">
                  <c:v>40969.0</c:v>
                </c:pt>
                <c:pt idx="21">
                  <c:v>41000.0</c:v>
                </c:pt>
                <c:pt idx="22">
                  <c:v>41030.0</c:v>
                </c:pt>
                <c:pt idx="23">
                  <c:v>41061.0</c:v>
                </c:pt>
                <c:pt idx="24">
                  <c:v>41091.0</c:v>
                </c:pt>
                <c:pt idx="25">
                  <c:v>41122.0</c:v>
                </c:pt>
                <c:pt idx="26">
                  <c:v>41153.0</c:v>
                </c:pt>
                <c:pt idx="27">
                  <c:v>41183.0</c:v>
                </c:pt>
                <c:pt idx="28">
                  <c:v>41214.0</c:v>
                </c:pt>
                <c:pt idx="29">
                  <c:v>41244.0</c:v>
                </c:pt>
                <c:pt idx="30">
                  <c:v>41275.0</c:v>
                </c:pt>
                <c:pt idx="31">
                  <c:v>41306.0</c:v>
                </c:pt>
                <c:pt idx="32">
                  <c:v>41334.0</c:v>
                </c:pt>
                <c:pt idx="33">
                  <c:v>41365.0</c:v>
                </c:pt>
                <c:pt idx="34">
                  <c:v>41395.0</c:v>
                </c:pt>
                <c:pt idx="35">
                  <c:v>41426.0</c:v>
                </c:pt>
                <c:pt idx="36">
                  <c:v>41456.0</c:v>
                </c:pt>
                <c:pt idx="37">
                  <c:v>41487.0</c:v>
                </c:pt>
                <c:pt idx="38">
                  <c:v>41518.0</c:v>
                </c:pt>
                <c:pt idx="39">
                  <c:v>41548.0</c:v>
                </c:pt>
              </c:numCache>
            </c:numRef>
          </c:cat>
          <c:val>
            <c:numRef>
              <c:f>TOTAL!$B$105:$AO$105</c:f>
              <c:numCache>
                <c:formatCode>General</c:formatCode>
                <c:ptCount val="40"/>
                <c:pt idx="0">
                  <c:v>12.0</c:v>
                </c:pt>
                <c:pt idx="1">
                  <c:v>15.0</c:v>
                </c:pt>
                <c:pt idx="2">
                  <c:v>7.0</c:v>
                </c:pt>
                <c:pt idx="3">
                  <c:v>12.0</c:v>
                </c:pt>
                <c:pt idx="4">
                  <c:v>22.0</c:v>
                </c:pt>
                <c:pt idx="5">
                  <c:v>23.0</c:v>
                </c:pt>
                <c:pt idx="6">
                  <c:v>21.0</c:v>
                </c:pt>
                <c:pt idx="7">
                  <c:v>19.0</c:v>
                </c:pt>
                <c:pt idx="8">
                  <c:v>40.0</c:v>
                </c:pt>
                <c:pt idx="9">
                  <c:v>17.0</c:v>
                </c:pt>
                <c:pt idx="10">
                  <c:v>34.0</c:v>
                </c:pt>
                <c:pt idx="11">
                  <c:v>12.0</c:v>
                </c:pt>
                <c:pt idx="12">
                  <c:v>28.0</c:v>
                </c:pt>
                <c:pt idx="13">
                  <c:v>43.0</c:v>
                </c:pt>
                <c:pt idx="14">
                  <c:v>46.0</c:v>
                </c:pt>
                <c:pt idx="15">
                  <c:v>41.0</c:v>
                </c:pt>
                <c:pt idx="16">
                  <c:v>43.0</c:v>
                </c:pt>
                <c:pt idx="17">
                  <c:v>39.0</c:v>
                </c:pt>
                <c:pt idx="18">
                  <c:v>29.0</c:v>
                </c:pt>
                <c:pt idx="19">
                  <c:v>27.0</c:v>
                </c:pt>
                <c:pt idx="20">
                  <c:v>30.0</c:v>
                </c:pt>
                <c:pt idx="21">
                  <c:v>33.0</c:v>
                </c:pt>
                <c:pt idx="22">
                  <c:v>39.0</c:v>
                </c:pt>
                <c:pt idx="23">
                  <c:v>29.0</c:v>
                </c:pt>
                <c:pt idx="24">
                  <c:v>15.0</c:v>
                </c:pt>
                <c:pt idx="25">
                  <c:v>26.0</c:v>
                </c:pt>
                <c:pt idx="26">
                  <c:v>44.0</c:v>
                </c:pt>
                <c:pt idx="27">
                  <c:v>33.0</c:v>
                </c:pt>
                <c:pt idx="28">
                  <c:v>19.0</c:v>
                </c:pt>
                <c:pt idx="29">
                  <c:v>22.0</c:v>
                </c:pt>
                <c:pt idx="30">
                  <c:v>25.0</c:v>
                </c:pt>
                <c:pt idx="31">
                  <c:v>27.0</c:v>
                </c:pt>
                <c:pt idx="32">
                  <c:v>34.0</c:v>
                </c:pt>
                <c:pt idx="33">
                  <c:v>44.0</c:v>
                </c:pt>
                <c:pt idx="34">
                  <c:v>60.0</c:v>
                </c:pt>
                <c:pt idx="35">
                  <c:v>55.0</c:v>
                </c:pt>
                <c:pt idx="36">
                  <c:v>54.0</c:v>
                </c:pt>
                <c:pt idx="37">
                  <c:v>100.0</c:v>
                </c:pt>
                <c:pt idx="38">
                  <c:v>48.0</c:v>
                </c:pt>
                <c:pt idx="39">
                  <c:v>105.0</c:v>
                </c:pt>
              </c:numCache>
            </c:numRef>
          </c:val>
        </c:ser>
        <c:ser>
          <c:idx val="2"/>
          <c:order val="1"/>
          <c:tx>
            <c:v>U Chicago</c:v>
          </c:tx>
          <c:invertIfNegative val="0"/>
          <c:cat>
            <c:numRef>
              <c:f>TOTAL!$B$103:$AO$103</c:f>
              <c:numCache>
                <c:formatCode>m/d/yy</c:formatCode>
                <c:ptCount val="40"/>
                <c:pt idx="0">
                  <c:v>40360.0</c:v>
                </c:pt>
                <c:pt idx="1">
                  <c:v>40391.0</c:v>
                </c:pt>
                <c:pt idx="2">
                  <c:v>40422.0</c:v>
                </c:pt>
                <c:pt idx="3">
                  <c:v>40452.0</c:v>
                </c:pt>
                <c:pt idx="4">
                  <c:v>40483.0</c:v>
                </c:pt>
                <c:pt idx="5">
                  <c:v>40513.0</c:v>
                </c:pt>
                <c:pt idx="6">
                  <c:v>40544.0</c:v>
                </c:pt>
                <c:pt idx="7">
                  <c:v>40575.0</c:v>
                </c:pt>
                <c:pt idx="8">
                  <c:v>40603.0</c:v>
                </c:pt>
                <c:pt idx="9">
                  <c:v>40634.0</c:v>
                </c:pt>
                <c:pt idx="10">
                  <c:v>40664.0</c:v>
                </c:pt>
                <c:pt idx="11">
                  <c:v>40695.0</c:v>
                </c:pt>
                <c:pt idx="12">
                  <c:v>40725.0</c:v>
                </c:pt>
                <c:pt idx="13">
                  <c:v>40756.0</c:v>
                </c:pt>
                <c:pt idx="14">
                  <c:v>40787.0</c:v>
                </c:pt>
                <c:pt idx="15">
                  <c:v>40817.0</c:v>
                </c:pt>
                <c:pt idx="16">
                  <c:v>40848.0</c:v>
                </c:pt>
                <c:pt idx="17">
                  <c:v>40878.0</c:v>
                </c:pt>
                <c:pt idx="18">
                  <c:v>40909.0</c:v>
                </c:pt>
                <c:pt idx="19">
                  <c:v>40940.0</c:v>
                </c:pt>
                <c:pt idx="20">
                  <c:v>40969.0</c:v>
                </c:pt>
                <c:pt idx="21">
                  <c:v>41000.0</c:v>
                </c:pt>
                <c:pt idx="22">
                  <c:v>41030.0</c:v>
                </c:pt>
                <c:pt idx="23">
                  <c:v>41061.0</c:v>
                </c:pt>
                <c:pt idx="24">
                  <c:v>41091.0</c:v>
                </c:pt>
                <c:pt idx="25">
                  <c:v>41122.0</c:v>
                </c:pt>
                <c:pt idx="26">
                  <c:v>41153.0</c:v>
                </c:pt>
                <c:pt idx="27">
                  <c:v>41183.0</c:v>
                </c:pt>
                <c:pt idx="28">
                  <c:v>41214.0</c:v>
                </c:pt>
                <c:pt idx="29">
                  <c:v>41244.0</c:v>
                </c:pt>
                <c:pt idx="30">
                  <c:v>41275.0</c:v>
                </c:pt>
                <c:pt idx="31">
                  <c:v>41306.0</c:v>
                </c:pt>
                <c:pt idx="32">
                  <c:v>41334.0</c:v>
                </c:pt>
                <c:pt idx="33">
                  <c:v>41365.0</c:v>
                </c:pt>
                <c:pt idx="34">
                  <c:v>41395.0</c:v>
                </c:pt>
                <c:pt idx="35">
                  <c:v>41426.0</c:v>
                </c:pt>
                <c:pt idx="36">
                  <c:v>41456.0</c:v>
                </c:pt>
                <c:pt idx="37">
                  <c:v>41487.0</c:v>
                </c:pt>
                <c:pt idx="38">
                  <c:v>41518.0</c:v>
                </c:pt>
                <c:pt idx="39">
                  <c:v>41548.0</c:v>
                </c:pt>
              </c:numCache>
            </c:numRef>
          </c:cat>
          <c:val>
            <c:numRef>
              <c:f>TOTAL!$B$65:$AO$65</c:f>
              <c:numCache>
                <c:formatCode>General</c:formatCode>
                <c:ptCount val="40"/>
                <c:pt idx="0">
                  <c:v>4.0</c:v>
                </c:pt>
                <c:pt idx="1">
                  <c:v>2.0</c:v>
                </c:pt>
                <c:pt idx="2">
                  <c:v>1.0</c:v>
                </c:pt>
                <c:pt idx="3">
                  <c:v>0.0</c:v>
                </c:pt>
                <c:pt idx="4">
                  <c:v>1.0</c:v>
                </c:pt>
                <c:pt idx="5">
                  <c:v>0.0</c:v>
                </c:pt>
                <c:pt idx="6">
                  <c:v>0.0</c:v>
                </c:pt>
                <c:pt idx="7">
                  <c:v>1.0</c:v>
                </c:pt>
                <c:pt idx="8">
                  <c:v>3.0</c:v>
                </c:pt>
                <c:pt idx="9">
                  <c:v>6.0</c:v>
                </c:pt>
                <c:pt idx="10">
                  <c:v>1.0</c:v>
                </c:pt>
                <c:pt idx="11">
                  <c:v>2.0</c:v>
                </c:pt>
                <c:pt idx="12">
                  <c:v>3.0</c:v>
                </c:pt>
                <c:pt idx="13">
                  <c:v>8.0</c:v>
                </c:pt>
                <c:pt idx="14">
                  <c:v>4.0</c:v>
                </c:pt>
                <c:pt idx="15">
                  <c:v>2.0</c:v>
                </c:pt>
                <c:pt idx="16">
                  <c:v>2.0</c:v>
                </c:pt>
                <c:pt idx="17">
                  <c:v>3.0</c:v>
                </c:pt>
                <c:pt idx="18">
                  <c:v>2.0</c:v>
                </c:pt>
                <c:pt idx="19">
                  <c:v>4.0</c:v>
                </c:pt>
                <c:pt idx="20">
                  <c:v>5.0</c:v>
                </c:pt>
                <c:pt idx="21">
                  <c:v>11.0</c:v>
                </c:pt>
                <c:pt idx="22">
                  <c:v>7.0</c:v>
                </c:pt>
                <c:pt idx="23">
                  <c:v>13.0</c:v>
                </c:pt>
                <c:pt idx="24">
                  <c:v>13.0</c:v>
                </c:pt>
                <c:pt idx="25">
                  <c:v>25.0</c:v>
                </c:pt>
                <c:pt idx="26">
                  <c:v>59.0</c:v>
                </c:pt>
                <c:pt idx="27">
                  <c:v>30.0</c:v>
                </c:pt>
                <c:pt idx="28">
                  <c:v>31.0</c:v>
                </c:pt>
                <c:pt idx="29">
                  <c:v>21.0</c:v>
                </c:pt>
                <c:pt idx="30">
                  <c:v>14.0</c:v>
                </c:pt>
                <c:pt idx="31">
                  <c:v>25.0</c:v>
                </c:pt>
                <c:pt idx="32">
                  <c:v>34.0</c:v>
                </c:pt>
                <c:pt idx="33">
                  <c:v>33.0</c:v>
                </c:pt>
                <c:pt idx="34">
                  <c:v>30.0</c:v>
                </c:pt>
                <c:pt idx="35">
                  <c:v>35.0</c:v>
                </c:pt>
                <c:pt idx="36">
                  <c:v>31.0</c:v>
                </c:pt>
                <c:pt idx="37">
                  <c:v>42.0</c:v>
                </c:pt>
                <c:pt idx="38">
                  <c:v>45.0</c:v>
                </c:pt>
                <c:pt idx="39">
                  <c:v>41.0</c:v>
                </c:pt>
              </c:numCache>
            </c:numRef>
          </c:val>
        </c:ser>
        <c:ser>
          <c:idx val="4"/>
          <c:order val="2"/>
          <c:tx>
            <c:v>Indiana U</c:v>
          </c:tx>
          <c:invertIfNegative val="0"/>
          <c:cat>
            <c:numRef>
              <c:f>TOTAL!$B$103:$AO$103</c:f>
              <c:numCache>
                <c:formatCode>m/d/yy</c:formatCode>
                <c:ptCount val="40"/>
                <c:pt idx="0">
                  <c:v>40360.0</c:v>
                </c:pt>
                <c:pt idx="1">
                  <c:v>40391.0</c:v>
                </c:pt>
                <c:pt idx="2">
                  <c:v>40422.0</c:v>
                </c:pt>
                <c:pt idx="3">
                  <c:v>40452.0</c:v>
                </c:pt>
                <c:pt idx="4">
                  <c:v>40483.0</c:v>
                </c:pt>
                <c:pt idx="5">
                  <c:v>40513.0</c:v>
                </c:pt>
                <c:pt idx="6">
                  <c:v>40544.0</c:v>
                </c:pt>
                <c:pt idx="7">
                  <c:v>40575.0</c:v>
                </c:pt>
                <c:pt idx="8">
                  <c:v>40603.0</c:v>
                </c:pt>
                <c:pt idx="9">
                  <c:v>40634.0</c:v>
                </c:pt>
                <c:pt idx="10">
                  <c:v>40664.0</c:v>
                </c:pt>
                <c:pt idx="11">
                  <c:v>40695.0</c:v>
                </c:pt>
                <c:pt idx="12">
                  <c:v>40725.0</c:v>
                </c:pt>
                <c:pt idx="13">
                  <c:v>40756.0</c:v>
                </c:pt>
                <c:pt idx="14">
                  <c:v>40787.0</c:v>
                </c:pt>
                <c:pt idx="15">
                  <c:v>40817.0</c:v>
                </c:pt>
                <c:pt idx="16">
                  <c:v>40848.0</c:v>
                </c:pt>
                <c:pt idx="17">
                  <c:v>40878.0</c:v>
                </c:pt>
                <c:pt idx="18">
                  <c:v>40909.0</c:v>
                </c:pt>
                <c:pt idx="19">
                  <c:v>40940.0</c:v>
                </c:pt>
                <c:pt idx="20">
                  <c:v>40969.0</c:v>
                </c:pt>
                <c:pt idx="21">
                  <c:v>41000.0</c:v>
                </c:pt>
                <c:pt idx="22">
                  <c:v>41030.0</c:v>
                </c:pt>
                <c:pt idx="23">
                  <c:v>41061.0</c:v>
                </c:pt>
                <c:pt idx="24">
                  <c:v>41091.0</c:v>
                </c:pt>
                <c:pt idx="25">
                  <c:v>41122.0</c:v>
                </c:pt>
                <c:pt idx="26">
                  <c:v>41153.0</c:v>
                </c:pt>
                <c:pt idx="27">
                  <c:v>41183.0</c:v>
                </c:pt>
                <c:pt idx="28">
                  <c:v>41214.0</c:v>
                </c:pt>
                <c:pt idx="29">
                  <c:v>41244.0</c:v>
                </c:pt>
                <c:pt idx="30">
                  <c:v>41275.0</c:v>
                </c:pt>
                <c:pt idx="31">
                  <c:v>41306.0</c:v>
                </c:pt>
                <c:pt idx="32">
                  <c:v>41334.0</c:v>
                </c:pt>
                <c:pt idx="33">
                  <c:v>41365.0</c:v>
                </c:pt>
                <c:pt idx="34">
                  <c:v>41395.0</c:v>
                </c:pt>
                <c:pt idx="35">
                  <c:v>41426.0</c:v>
                </c:pt>
                <c:pt idx="36">
                  <c:v>41456.0</c:v>
                </c:pt>
                <c:pt idx="37">
                  <c:v>41487.0</c:v>
                </c:pt>
                <c:pt idx="38">
                  <c:v>41518.0</c:v>
                </c:pt>
                <c:pt idx="39">
                  <c:v>41548.0</c:v>
                </c:pt>
              </c:numCache>
            </c:numRef>
          </c:cat>
          <c:val>
            <c:numRef>
              <c:f>TOTAL!$B$24:$AO$24</c:f>
              <c:numCache>
                <c:formatCode>General</c:formatCode>
                <c:ptCount val="40"/>
                <c:pt idx="0">
                  <c:v>0.0</c:v>
                </c:pt>
                <c:pt idx="1">
                  <c:v>0.0</c:v>
                </c:pt>
                <c:pt idx="2">
                  <c:v>0.0</c:v>
                </c:pt>
                <c:pt idx="3">
                  <c:v>0.0</c:v>
                </c:pt>
                <c:pt idx="4">
                  <c:v>0.0</c:v>
                </c:pt>
                <c:pt idx="5">
                  <c:v>0.0</c:v>
                </c:pt>
                <c:pt idx="6">
                  <c:v>1.0</c:v>
                </c:pt>
                <c:pt idx="7">
                  <c:v>0.0</c:v>
                </c:pt>
                <c:pt idx="8">
                  <c:v>0.0</c:v>
                </c:pt>
                <c:pt idx="9">
                  <c:v>0.0</c:v>
                </c:pt>
                <c:pt idx="10">
                  <c:v>1.0</c:v>
                </c:pt>
                <c:pt idx="11">
                  <c:v>0.0</c:v>
                </c:pt>
                <c:pt idx="12">
                  <c:v>7.0</c:v>
                </c:pt>
                <c:pt idx="13">
                  <c:v>9.0</c:v>
                </c:pt>
                <c:pt idx="14">
                  <c:v>6.0</c:v>
                </c:pt>
                <c:pt idx="15">
                  <c:v>3.0</c:v>
                </c:pt>
                <c:pt idx="16">
                  <c:v>4.0</c:v>
                </c:pt>
                <c:pt idx="17">
                  <c:v>3.0</c:v>
                </c:pt>
                <c:pt idx="18">
                  <c:v>0.0</c:v>
                </c:pt>
                <c:pt idx="19">
                  <c:v>4.0</c:v>
                </c:pt>
                <c:pt idx="20">
                  <c:v>0.0</c:v>
                </c:pt>
                <c:pt idx="21">
                  <c:v>0.0</c:v>
                </c:pt>
                <c:pt idx="22">
                  <c:v>0.0</c:v>
                </c:pt>
                <c:pt idx="23">
                  <c:v>0.0</c:v>
                </c:pt>
                <c:pt idx="24">
                  <c:v>0.0</c:v>
                </c:pt>
                <c:pt idx="25">
                  <c:v>1.0</c:v>
                </c:pt>
                <c:pt idx="26">
                  <c:v>1.0</c:v>
                </c:pt>
                <c:pt idx="27">
                  <c:v>1.0</c:v>
                </c:pt>
                <c:pt idx="28">
                  <c:v>2.0</c:v>
                </c:pt>
                <c:pt idx="29">
                  <c:v>1.0</c:v>
                </c:pt>
                <c:pt idx="30">
                  <c:v>7.0</c:v>
                </c:pt>
                <c:pt idx="31">
                  <c:v>10.0</c:v>
                </c:pt>
                <c:pt idx="32">
                  <c:v>8.0</c:v>
                </c:pt>
                <c:pt idx="33">
                  <c:v>20.0</c:v>
                </c:pt>
                <c:pt idx="34">
                  <c:v>13.0</c:v>
                </c:pt>
                <c:pt idx="35">
                  <c:v>11.0</c:v>
                </c:pt>
                <c:pt idx="36">
                  <c:v>11.0</c:v>
                </c:pt>
                <c:pt idx="37">
                  <c:v>8.0</c:v>
                </c:pt>
                <c:pt idx="38">
                  <c:v>12.0</c:v>
                </c:pt>
                <c:pt idx="39">
                  <c:v>22.0</c:v>
                </c:pt>
              </c:numCache>
            </c:numRef>
          </c:val>
        </c:ser>
        <c:ser>
          <c:idx val="5"/>
          <c:order val="3"/>
          <c:tx>
            <c:v>ProtectNetwork</c:v>
          </c:tx>
          <c:invertIfNegative val="0"/>
          <c:cat>
            <c:numRef>
              <c:f>TOTAL!$B$103:$AO$103</c:f>
              <c:numCache>
                <c:formatCode>m/d/yy</c:formatCode>
                <c:ptCount val="40"/>
                <c:pt idx="0">
                  <c:v>40360.0</c:v>
                </c:pt>
                <c:pt idx="1">
                  <c:v>40391.0</c:v>
                </c:pt>
                <c:pt idx="2">
                  <c:v>40422.0</c:v>
                </c:pt>
                <c:pt idx="3">
                  <c:v>40452.0</c:v>
                </c:pt>
                <c:pt idx="4">
                  <c:v>40483.0</c:v>
                </c:pt>
                <c:pt idx="5">
                  <c:v>40513.0</c:v>
                </c:pt>
                <c:pt idx="6">
                  <c:v>40544.0</c:v>
                </c:pt>
                <c:pt idx="7">
                  <c:v>40575.0</c:v>
                </c:pt>
                <c:pt idx="8">
                  <c:v>40603.0</c:v>
                </c:pt>
                <c:pt idx="9">
                  <c:v>40634.0</c:v>
                </c:pt>
                <c:pt idx="10">
                  <c:v>40664.0</c:v>
                </c:pt>
                <c:pt idx="11">
                  <c:v>40695.0</c:v>
                </c:pt>
                <c:pt idx="12">
                  <c:v>40725.0</c:v>
                </c:pt>
                <c:pt idx="13">
                  <c:v>40756.0</c:v>
                </c:pt>
                <c:pt idx="14">
                  <c:v>40787.0</c:v>
                </c:pt>
                <c:pt idx="15">
                  <c:v>40817.0</c:v>
                </c:pt>
                <c:pt idx="16">
                  <c:v>40848.0</c:v>
                </c:pt>
                <c:pt idx="17">
                  <c:v>40878.0</c:v>
                </c:pt>
                <c:pt idx="18">
                  <c:v>40909.0</c:v>
                </c:pt>
                <c:pt idx="19">
                  <c:v>40940.0</c:v>
                </c:pt>
                <c:pt idx="20">
                  <c:v>40969.0</c:v>
                </c:pt>
                <c:pt idx="21">
                  <c:v>41000.0</c:v>
                </c:pt>
                <c:pt idx="22">
                  <c:v>41030.0</c:v>
                </c:pt>
                <c:pt idx="23">
                  <c:v>41061.0</c:v>
                </c:pt>
                <c:pt idx="24">
                  <c:v>41091.0</c:v>
                </c:pt>
                <c:pt idx="25">
                  <c:v>41122.0</c:v>
                </c:pt>
                <c:pt idx="26">
                  <c:v>41153.0</c:v>
                </c:pt>
                <c:pt idx="27">
                  <c:v>41183.0</c:v>
                </c:pt>
                <c:pt idx="28">
                  <c:v>41214.0</c:v>
                </c:pt>
                <c:pt idx="29">
                  <c:v>41244.0</c:v>
                </c:pt>
                <c:pt idx="30">
                  <c:v>41275.0</c:v>
                </c:pt>
                <c:pt idx="31">
                  <c:v>41306.0</c:v>
                </c:pt>
                <c:pt idx="32">
                  <c:v>41334.0</c:v>
                </c:pt>
                <c:pt idx="33">
                  <c:v>41365.0</c:v>
                </c:pt>
                <c:pt idx="34">
                  <c:v>41395.0</c:v>
                </c:pt>
                <c:pt idx="35">
                  <c:v>41426.0</c:v>
                </c:pt>
                <c:pt idx="36">
                  <c:v>41456.0</c:v>
                </c:pt>
                <c:pt idx="37">
                  <c:v>41487.0</c:v>
                </c:pt>
                <c:pt idx="38">
                  <c:v>41518.0</c:v>
                </c:pt>
                <c:pt idx="39">
                  <c:v>41548.0</c:v>
                </c:pt>
              </c:numCache>
            </c:numRef>
          </c:cat>
          <c:val>
            <c:numRef>
              <c:f>TOTAL!$B$48:$AO$48</c:f>
              <c:numCache>
                <c:formatCode>General</c:formatCode>
                <c:ptCount val="40"/>
                <c:pt idx="0">
                  <c:v>14.0</c:v>
                </c:pt>
                <c:pt idx="1">
                  <c:v>10.0</c:v>
                </c:pt>
                <c:pt idx="2">
                  <c:v>4.0</c:v>
                </c:pt>
                <c:pt idx="3">
                  <c:v>6.0</c:v>
                </c:pt>
                <c:pt idx="4">
                  <c:v>11.0</c:v>
                </c:pt>
                <c:pt idx="5">
                  <c:v>10.0</c:v>
                </c:pt>
                <c:pt idx="6">
                  <c:v>7.0</c:v>
                </c:pt>
                <c:pt idx="7">
                  <c:v>6.0</c:v>
                </c:pt>
                <c:pt idx="8">
                  <c:v>5.0</c:v>
                </c:pt>
                <c:pt idx="9">
                  <c:v>4.0</c:v>
                </c:pt>
                <c:pt idx="10">
                  <c:v>5.0</c:v>
                </c:pt>
                <c:pt idx="11">
                  <c:v>5.0</c:v>
                </c:pt>
                <c:pt idx="12">
                  <c:v>4.0</c:v>
                </c:pt>
                <c:pt idx="13">
                  <c:v>14.0</c:v>
                </c:pt>
                <c:pt idx="14">
                  <c:v>5.0</c:v>
                </c:pt>
                <c:pt idx="15">
                  <c:v>8.0</c:v>
                </c:pt>
                <c:pt idx="16">
                  <c:v>5.0</c:v>
                </c:pt>
                <c:pt idx="17">
                  <c:v>12.0</c:v>
                </c:pt>
                <c:pt idx="18">
                  <c:v>1.0</c:v>
                </c:pt>
                <c:pt idx="19">
                  <c:v>3.0</c:v>
                </c:pt>
                <c:pt idx="20">
                  <c:v>2.0</c:v>
                </c:pt>
                <c:pt idx="21">
                  <c:v>2.0</c:v>
                </c:pt>
                <c:pt idx="22">
                  <c:v>2.0</c:v>
                </c:pt>
                <c:pt idx="23">
                  <c:v>5.0</c:v>
                </c:pt>
                <c:pt idx="24">
                  <c:v>3.0</c:v>
                </c:pt>
                <c:pt idx="25">
                  <c:v>4.0</c:v>
                </c:pt>
                <c:pt idx="26">
                  <c:v>9.0</c:v>
                </c:pt>
                <c:pt idx="27">
                  <c:v>4.0</c:v>
                </c:pt>
                <c:pt idx="28">
                  <c:v>4.0</c:v>
                </c:pt>
                <c:pt idx="29">
                  <c:v>4.0</c:v>
                </c:pt>
                <c:pt idx="30">
                  <c:v>3.0</c:v>
                </c:pt>
                <c:pt idx="31">
                  <c:v>3.0</c:v>
                </c:pt>
                <c:pt idx="32">
                  <c:v>7.0</c:v>
                </c:pt>
                <c:pt idx="33">
                  <c:v>9.0</c:v>
                </c:pt>
                <c:pt idx="34">
                  <c:v>6.0</c:v>
                </c:pt>
                <c:pt idx="35">
                  <c:v>5.0</c:v>
                </c:pt>
                <c:pt idx="36">
                  <c:v>10.0</c:v>
                </c:pt>
                <c:pt idx="37">
                  <c:v>11.0</c:v>
                </c:pt>
                <c:pt idx="38">
                  <c:v>9.0</c:v>
                </c:pt>
                <c:pt idx="39">
                  <c:v>39.0</c:v>
                </c:pt>
              </c:numCache>
            </c:numRef>
          </c:val>
        </c:ser>
        <c:ser>
          <c:idx val="3"/>
          <c:order val="4"/>
          <c:tx>
            <c:v>Google</c:v>
          </c:tx>
          <c:invertIfNegative val="0"/>
          <c:cat>
            <c:numRef>
              <c:f>TOTAL!$B$103:$AO$103</c:f>
              <c:numCache>
                <c:formatCode>m/d/yy</c:formatCode>
                <c:ptCount val="40"/>
                <c:pt idx="0">
                  <c:v>40360.0</c:v>
                </c:pt>
                <c:pt idx="1">
                  <c:v>40391.0</c:v>
                </c:pt>
                <c:pt idx="2">
                  <c:v>40422.0</c:v>
                </c:pt>
                <c:pt idx="3">
                  <c:v>40452.0</c:v>
                </c:pt>
                <c:pt idx="4">
                  <c:v>40483.0</c:v>
                </c:pt>
                <c:pt idx="5">
                  <c:v>40513.0</c:v>
                </c:pt>
                <c:pt idx="6">
                  <c:v>40544.0</c:v>
                </c:pt>
                <c:pt idx="7">
                  <c:v>40575.0</c:v>
                </c:pt>
                <c:pt idx="8">
                  <c:v>40603.0</c:v>
                </c:pt>
                <c:pt idx="9">
                  <c:v>40634.0</c:v>
                </c:pt>
                <c:pt idx="10">
                  <c:v>40664.0</c:v>
                </c:pt>
                <c:pt idx="11">
                  <c:v>40695.0</c:v>
                </c:pt>
                <c:pt idx="12">
                  <c:v>40725.0</c:v>
                </c:pt>
                <c:pt idx="13">
                  <c:v>40756.0</c:v>
                </c:pt>
                <c:pt idx="14">
                  <c:v>40787.0</c:v>
                </c:pt>
                <c:pt idx="15">
                  <c:v>40817.0</c:v>
                </c:pt>
                <c:pt idx="16">
                  <c:v>40848.0</c:v>
                </c:pt>
                <c:pt idx="17">
                  <c:v>40878.0</c:v>
                </c:pt>
                <c:pt idx="18">
                  <c:v>40909.0</c:v>
                </c:pt>
                <c:pt idx="19">
                  <c:v>40940.0</c:v>
                </c:pt>
                <c:pt idx="20">
                  <c:v>40969.0</c:v>
                </c:pt>
                <c:pt idx="21">
                  <c:v>41000.0</c:v>
                </c:pt>
                <c:pt idx="22">
                  <c:v>41030.0</c:v>
                </c:pt>
                <c:pt idx="23">
                  <c:v>41061.0</c:v>
                </c:pt>
                <c:pt idx="24">
                  <c:v>41091.0</c:v>
                </c:pt>
                <c:pt idx="25">
                  <c:v>41122.0</c:v>
                </c:pt>
                <c:pt idx="26">
                  <c:v>41153.0</c:v>
                </c:pt>
                <c:pt idx="27">
                  <c:v>41183.0</c:v>
                </c:pt>
                <c:pt idx="28">
                  <c:v>41214.0</c:v>
                </c:pt>
                <c:pt idx="29">
                  <c:v>41244.0</c:v>
                </c:pt>
                <c:pt idx="30">
                  <c:v>41275.0</c:v>
                </c:pt>
                <c:pt idx="31">
                  <c:v>41306.0</c:v>
                </c:pt>
                <c:pt idx="32">
                  <c:v>41334.0</c:v>
                </c:pt>
                <c:pt idx="33">
                  <c:v>41365.0</c:v>
                </c:pt>
                <c:pt idx="34">
                  <c:v>41395.0</c:v>
                </c:pt>
                <c:pt idx="35">
                  <c:v>41426.0</c:v>
                </c:pt>
                <c:pt idx="36">
                  <c:v>41456.0</c:v>
                </c:pt>
                <c:pt idx="37">
                  <c:v>41487.0</c:v>
                </c:pt>
                <c:pt idx="38">
                  <c:v>41518.0</c:v>
                </c:pt>
                <c:pt idx="39">
                  <c:v>41548.0</c:v>
                </c:pt>
              </c:numCache>
            </c:numRef>
          </c:cat>
          <c:val>
            <c:numRef>
              <c:f>TOTAL!$B$22:$AO$22</c:f>
              <c:numCache>
                <c:formatCode>General</c:formatCode>
                <c:ptCount val="40"/>
                <c:pt idx="0">
                  <c:v>14.0</c:v>
                </c:pt>
                <c:pt idx="1">
                  <c:v>2.0</c:v>
                </c:pt>
                <c:pt idx="2">
                  <c:v>7.0</c:v>
                </c:pt>
                <c:pt idx="3">
                  <c:v>10.0</c:v>
                </c:pt>
                <c:pt idx="4">
                  <c:v>6.0</c:v>
                </c:pt>
                <c:pt idx="5">
                  <c:v>13.0</c:v>
                </c:pt>
                <c:pt idx="6">
                  <c:v>24.0</c:v>
                </c:pt>
                <c:pt idx="7">
                  <c:v>31.0</c:v>
                </c:pt>
                <c:pt idx="8">
                  <c:v>32.0</c:v>
                </c:pt>
                <c:pt idx="9">
                  <c:v>22.0</c:v>
                </c:pt>
                <c:pt idx="10">
                  <c:v>27.0</c:v>
                </c:pt>
                <c:pt idx="11">
                  <c:v>35.0</c:v>
                </c:pt>
                <c:pt idx="12">
                  <c:v>43.0</c:v>
                </c:pt>
                <c:pt idx="13">
                  <c:v>64.0</c:v>
                </c:pt>
                <c:pt idx="14">
                  <c:v>78.0</c:v>
                </c:pt>
                <c:pt idx="15">
                  <c:v>57.0</c:v>
                </c:pt>
                <c:pt idx="16">
                  <c:v>50.0</c:v>
                </c:pt>
                <c:pt idx="17">
                  <c:v>27.0</c:v>
                </c:pt>
                <c:pt idx="18">
                  <c:v>19.0</c:v>
                </c:pt>
                <c:pt idx="19">
                  <c:v>26.0</c:v>
                </c:pt>
                <c:pt idx="20">
                  <c:v>32.0</c:v>
                </c:pt>
                <c:pt idx="21">
                  <c:v>35.0</c:v>
                </c:pt>
                <c:pt idx="22">
                  <c:v>30.0</c:v>
                </c:pt>
                <c:pt idx="23">
                  <c:v>42.0</c:v>
                </c:pt>
                <c:pt idx="24">
                  <c:v>29.0</c:v>
                </c:pt>
                <c:pt idx="25">
                  <c:v>29.0</c:v>
                </c:pt>
                <c:pt idx="26">
                  <c:v>37.0</c:v>
                </c:pt>
                <c:pt idx="27">
                  <c:v>26.0</c:v>
                </c:pt>
                <c:pt idx="28">
                  <c:v>28.0</c:v>
                </c:pt>
                <c:pt idx="29">
                  <c:v>58.0</c:v>
                </c:pt>
                <c:pt idx="30">
                  <c:v>43.0</c:v>
                </c:pt>
                <c:pt idx="31">
                  <c:v>66.0</c:v>
                </c:pt>
                <c:pt idx="32">
                  <c:v>56.0</c:v>
                </c:pt>
                <c:pt idx="33">
                  <c:v>40.0</c:v>
                </c:pt>
                <c:pt idx="34">
                  <c:v>39.0</c:v>
                </c:pt>
                <c:pt idx="35">
                  <c:v>48.0</c:v>
                </c:pt>
                <c:pt idx="36">
                  <c:v>61.0</c:v>
                </c:pt>
                <c:pt idx="37">
                  <c:v>52.0</c:v>
                </c:pt>
                <c:pt idx="38">
                  <c:v>33.0</c:v>
                </c:pt>
                <c:pt idx="39">
                  <c:v>52.0</c:v>
                </c:pt>
              </c:numCache>
            </c:numRef>
          </c:val>
        </c:ser>
        <c:ser>
          <c:idx val="1"/>
          <c:order val="5"/>
          <c:tx>
            <c:v>LIGO</c:v>
          </c:tx>
          <c:invertIfNegative val="0"/>
          <c:cat>
            <c:numRef>
              <c:f>TOTAL!$B$103:$AO$103</c:f>
              <c:numCache>
                <c:formatCode>m/d/yy</c:formatCode>
                <c:ptCount val="40"/>
                <c:pt idx="0">
                  <c:v>40360.0</c:v>
                </c:pt>
                <c:pt idx="1">
                  <c:v>40391.0</c:v>
                </c:pt>
                <c:pt idx="2">
                  <c:v>40422.0</c:v>
                </c:pt>
                <c:pt idx="3">
                  <c:v>40452.0</c:v>
                </c:pt>
                <c:pt idx="4">
                  <c:v>40483.0</c:v>
                </c:pt>
                <c:pt idx="5">
                  <c:v>40513.0</c:v>
                </c:pt>
                <c:pt idx="6">
                  <c:v>40544.0</c:v>
                </c:pt>
                <c:pt idx="7">
                  <c:v>40575.0</c:v>
                </c:pt>
                <c:pt idx="8">
                  <c:v>40603.0</c:v>
                </c:pt>
                <c:pt idx="9">
                  <c:v>40634.0</c:v>
                </c:pt>
                <c:pt idx="10">
                  <c:v>40664.0</c:v>
                </c:pt>
                <c:pt idx="11">
                  <c:v>40695.0</c:v>
                </c:pt>
                <c:pt idx="12">
                  <c:v>40725.0</c:v>
                </c:pt>
                <c:pt idx="13">
                  <c:v>40756.0</c:v>
                </c:pt>
                <c:pt idx="14">
                  <c:v>40787.0</c:v>
                </c:pt>
                <c:pt idx="15">
                  <c:v>40817.0</c:v>
                </c:pt>
                <c:pt idx="16">
                  <c:v>40848.0</c:v>
                </c:pt>
                <c:pt idx="17">
                  <c:v>40878.0</c:v>
                </c:pt>
                <c:pt idx="18">
                  <c:v>40909.0</c:v>
                </c:pt>
                <c:pt idx="19">
                  <c:v>40940.0</c:v>
                </c:pt>
                <c:pt idx="20">
                  <c:v>40969.0</c:v>
                </c:pt>
                <c:pt idx="21">
                  <c:v>41000.0</c:v>
                </c:pt>
                <c:pt idx="22">
                  <c:v>41030.0</c:v>
                </c:pt>
                <c:pt idx="23">
                  <c:v>41061.0</c:v>
                </c:pt>
                <c:pt idx="24">
                  <c:v>41091.0</c:v>
                </c:pt>
                <c:pt idx="25">
                  <c:v>41122.0</c:v>
                </c:pt>
                <c:pt idx="26">
                  <c:v>41153.0</c:v>
                </c:pt>
                <c:pt idx="27">
                  <c:v>41183.0</c:v>
                </c:pt>
                <c:pt idx="28">
                  <c:v>41214.0</c:v>
                </c:pt>
                <c:pt idx="29">
                  <c:v>41244.0</c:v>
                </c:pt>
                <c:pt idx="30">
                  <c:v>41275.0</c:v>
                </c:pt>
                <c:pt idx="31">
                  <c:v>41306.0</c:v>
                </c:pt>
                <c:pt idx="32">
                  <c:v>41334.0</c:v>
                </c:pt>
                <c:pt idx="33">
                  <c:v>41365.0</c:v>
                </c:pt>
                <c:pt idx="34">
                  <c:v>41395.0</c:v>
                </c:pt>
                <c:pt idx="35">
                  <c:v>41426.0</c:v>
                </c:pt>
                <c:pt idx="36">
                  <c:v>41456.0</c:v>
                </c:pt>
                <c:pt idx="37">
                  <c:v>41487.0</c:v>
                </c:pt>
                <c:pt idx="38">
                  <c:v>41518.0</c:v>
                </c:pt>
                <c:pt idx="39">
                  <c:v>41548.0</c:v>
                </c:pt>
              </c:numCache>
            </c:numRef>
          </c:cat>
          <c:val>
            <c:numRef>
              <c:f>TOTAL!$B$29:$AO$29</c:f>
              <c:numCache>
                <c:formatCode>General</c:formatCode>
                <c:ptCount val="40"/>
                <c:pt idx="0">
                  <c:v>0.0</c:v>
                </c:pt>
                <c:pt idx="1">
                  <c:v>0.0</c:v>
                </c:pt>
                <c:pt idx="2">
                  <c:v>0.0</c:v>
                </c:pt>
                <c:pt idx="3">
                  <c:v>0.0</c:v>
                </c:pt>
                <c:pt idx="4">
                  <c:v>0.0</c:v>
                </c:pt>
                <c:pt idx="5">
                  <c:v>0.0</c:v>
                </c:pt>
                <c:pt idx="6">
                  <c:v>0.0</c:v>
                </c:pt>
                <c:pt idx="7">
                  <c:v>0.0</c:v>
                </c:pt>
                <c:pt idx="8">
                  <c:v>0.0</c:v>
                </c:pt>
                <c:pt idx="9">
                  <c:v>0.0</c:v>
                </c:pt>
                <c:pt idx="10">
                  <c:v>0.0</c:v>
                </c:pt>
                <c:pt idx="11">
                  <c:v>0.0</c:v>
                </c:pt>
                <c:pt idx="12">
                  <c:v>0.0</c:v>
                </c:pt>
                <c:pt idx="13">
                  <c:v>0.0</c:v>
                </c:pt>
                <c:pt idx="14">
                  <c:v>0.0</c:v>
                </c:pt>
                <c:pt idx="15">
                  <c:v>0.0</c:v>
                </c:pt>
                <c:pt idx="16">
                  <c:v>0.0</c:v>
                </c:pt>
                <c:pt idx="17">
                  <c:v>0.0</c:v>
                </c:pt>
                <c:pt idx="18">
                  <c:v>0.0</c:v>
                </c:pt>
                <c:pt idx="19">
                  <c:v>0.0</c:v>
                </c:pt>
                <c:pt idx="20">
                  <c:v>0.0</c:v>
                </c:pt>
                <c:pt idx="21">
                  <c:v>0.0</c:v>
                </c:pt>
                <c:pt idx="22">
                  <c:v>0.0</c:v>
                </c:pt>
                <c:pt idx="23">
                  <c:v>0.0</c:v>
                </c:pt>
                <c:pt idx="24">
                  <c:v>0.0</c:v>
                </c:pt>
                <c:pt idx="25">
                  <c:v>0.0</c:v>
                </c:pt>
                <c:pt idx="26">
                  <c:v>0.0</c:v>
                </c:pt>
                <c:pt idx="27">
                  <c:v>0.0</c:v>
                </c:pt>
                <c:pt idx="28">
                  <c:v>2.0</c:v>
                </c:pt>
                <c:pt idx="29">
                  <c:v>0.0</c:v>
                </c:pt>
                <c:pt idx="30">
                  <c:v>2.0</c:v>
                </c:pt>
                <c:pt idx="31">
                  <c:v>9.0</c:v>
                </c:pt>
                <c:pt idx="32">
                  <c:v>29.0</c:v>
                </c:pt>
                <c:pt idx="33">
                  <c:v>81.0</c:v>
                </c:pt>
                <c:pt idx="34">
                  <c:v>100.0</c:v>
                </c:pt>
                <c:pt idx="35">
                  <c:v>122.0</c:v>
                </c:pt>
                <c:pt idx="36">
                  <c:v>146.0</c:v>
                </c:pt>
                <c:pt idx="37">
                  <c:v>197.0</c:v>
                </c:pt>
                <c:pt idx="38">
                  <c:v>173.0</c:v>
                </c:pt>
                <c:pt idx="39">
                  <c:v>181.0</c:v>
                </c:pt>
              </c:numCache>
            </c:numRef>
          </c:val>
        </c:ser>
        <c:dLbls>
          <c:showLegendKey val="0"/>
          <c:showVal val="0"/>
          <c:showCatName val="0"/>
          <c:showSerName val="0"/>
          <c:showPercent val="0"/>
          <c:showBubbleSize val="0"/>
        </c:dLbls>
        <c:gapWidth val="150"/>
        <c:overlap val="100"/>
        <c:axId val="2037333880"/>
        <c:axId val="-2147140936"/>
      </c:barChart>
      <c:dateAx>
        <c:axId val="2037333880"/>
        <c:scaling>
          <c:orientation val="minMax"/>
        </c:scaling>
        <c:delete val="0"/>
        <c:axPos val="b"/>
        <c:numFmt formatCode="[$-409]mmm\-yy;@" sourceLinked="0"/>
        <c:majorTickMark val="out"/>
        <c:minorTickMark val="none"/>
        <c:tickLblPos val="nextTo"/>
        <c:crossAx val="-2147140936"/>
        <c:crosses val="autoZero"/>
        <c:auto val="1"/>
        <c:lblOffset val="100"/>
        <c:baseTimeUnit val="months"/>
      </c:dateAx>
      <c:valAx>
        <c:axId val="-2147140936"/>
        <c:scaling>
          <c:orientation val="minMax"/>
          <c:max val="450.0"/>
        </c:scaling>
        <c:delete val="0"/>
        <c:axPos val="l"/>
        <c:majorGridlines/>
        <c:title>
          <c:tx>
            <c:rich>
              <a:bodyPr rot="-5400000" vert="horz"/>
              <a:lstStyle/>
              <a:p>
                <a:pPr>
                  <a:defRPr/>
                </a:pPr>
                <a:r>
                  <a:rPr lang="en-US"/>
                  <a:t>Active Users Per Month</a:t>
                </a:r>
              </a:p>
            </c:rich>
          </c:tx>
          <c:layout/>
          <c:overlay val="0"/>
        </c:title>
        <c:numFmt formatCode="General" sourceLinked="1"/>
        <c:majorTickMark val="out"/>
        <c:minorTickMark val="none"/>
        <c:tickLblPos val="nextTo"/>
        <c:crossAx val="2037333880"/>
        <c:crosses val="autoZero"/>
        <c:crossBetween val="between"/>
      </c:valAx>
    </c:plotArea>
    <c:legend>
      <c:legendPos val="r"/>
      <c:layout>
        <c:manualLayout>
          <c:xMode val="edge"/>
          <c:yMode val="edge"/>
          <c:x val="0.187167298532128"/>
          <c:y val="0.0533562992125984"/>
          <c:w val="0.354974141351865"/>
          <c:h val="0.476595250155134"/>
        </c:manualLayout>
      </c:layout>
      <c:overlay val="1"/>
    </c:legend>
    <c:plotVisOnly val="1"/>
    <c:dispBlanksAs val="gap"/>
    <c:showDLblsOverMax val="0"/>
  </c:chart>
  <c:txPr>
    <a:bodyPr/>
    <a:lstStyle/>
    <a:p>
      <a:pPr>
        <a:defRPr sz="2400"/>
      </a:pPr>
      <a:endParaRPr lang="en-US"/>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manualLayout>
          <c:layoutTarget val="inner"/>
          <c:xMode val="edge"/>
          <c:yMode val="edge"/>
          <c:x val="0.0637234485630987"/>
          <c:y val="0.0236111111111111"/>
          <c:w val="0.71012078300708"/>
          <c:h val="0.947222222222222"/>
        </c:manualLayout>
      </c:layout>
      <c:pieChart>
        <c:varyColors val="1"/>
        <c:ser>
          <c:idx val="0"/>
          <c:order val="0"/>
          <c:dLbls>
            <c:dLbl>
              <c:idx val="2"/>
              <c:layout>
                <c:manualLayout>
                  <c:x val="0.0390022965879265"/>
                  <c:y val="-0.0553678915135608"/>
                </c:manualLayout>
              </c:layout>
              <c:showLegendKey val="0"/>
              <c:showVal val="0"/>
              <c:showCatName val="1"/>
              <c:showSerName val="0"/>
              <c:showPercent val="1"/>
              <c:showBubbleSize val="0"/>
            </c:dLbl>
            <c:showLegendKey val="0"/>
            <c:showVal val="0"/>
            <c:showCatName val="1"/>
            <c:showSerName val="0"/>
            <c:showPercent val="1"/>
            <c:showBubbleSize val="0"/>
            <c:showLeaderLines val="1"/>
          </c:dLbls>
          <c:cat>
            <c:strRef>
              <c:f>TOTAL!$L$4:$L$10</c:f>
              <c:strCache>
                <c:ptCount val="7"/>
                <c:pt idx="0">
                  <c:v>Other</c:v>
                </c:pt>
                <c:pt idx="1">
                  <c:v>Globus Online</c:v>
                </c:pt>
                <c:pt idx="2">
                  <c:v>IU Gateway</c:v>
                </c:pt>
                <c:pt idx="3">
                  <c:v>DataONE</c:v>
                </c:pt>
                <c:pt idx="4">
                  <c:v>CVRG</c:v>
                </c:pt>
                <c:pt idx="5">
                  <c:v>OOI</c:v>
                </c:pt>
                <c:pt idx="6">
                  <c:v>LIGO</c:v>
                </c:pt>
              </c:strCache>
            </c:strRef>
          </c:cat>
          <c:val>
            <c:numRef>
              <c:f>TOTAL!$M$4:$M$10</c:f>
              <c:numCache>
                <c:formatCode>General</c:formatCode>
                <c:ptCount val="7"/>
                <c:pt idx="0">
                  <c:v>5388.0</c:v>
                </c:pt>
                <c:pt idx="1">
                  <c:v>2608.0</c:v>
                </c:pt>
                <c:pt idx="2">
                  <c:v>1966.0</c:v>
                </c:pt>
                <c:pt idx="3">
                  <c:v>606.0</c:v>
                </c:pt>
                <c:pt idx="4">
                  <c:v>233.0</c:v>
                </c:pt>
                <c:pt idx="5">
                  <c:v>25349.0</c:v>
                </c:pt>
                <c:pt idx="6">
                  <c:v>8780.0</c:v>
                </c:pt>
              </c:numCache>
            </c:numRef>
          </c:val>
        </c:ser>
        <c:dLbls>
          <c:showLegendKey val="0"/>
          <c:showVal val="0"/>
          <c:showCatName val="1"/>
          <c:showSerName val="0"/>
          <c:showPercent val="1"/>
          <c:showBubbleSize val="0"/>
          <c:showLeaderLines val="1"/>
        </c:dLbls>
        <c:firstSliceAng val="0"/>
      </c:pieChart>
    </c:plotArea>
    <c:plotVisOnly val="1"/>
    <c:dispBlanksAs val="gap"/>
    <c:showDLblsOverMax val="0"/>
  </c:chart>
  <c:txPr>
    <a:bodyPr/>
    <a:lstStyle/>
    <a:p>
      <a:pPr>
        <a:defRPr sz="1800"/>
      </a:pPr>
      <a:endParaRPr lang="en-US"/>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barChart>
        <c:barDir val="col"/>
        <c:grouping val="stacked"/>
        <c:varyColors val="0"/>
        <c:ser>
          <c:idx val="1"/>
          <c:order val="0"/>
          <c:tx>
            <c:strRef>
              <c:f>TOTAL!$A$105</c:f>
              <c:strCache>
                <c:ptCount val="1"/>
                <c:pt idx="0">
                  <c:v>OAuth</c:v>
                </c:pt>
              </c:strCache>
            </c:strRef>
          </c:tx>
          <c:invertIfNegative val="0"/>
          <c:cat>
            <c:numRef>
              <c:f>TOTAL!$B$103:$AO$103</c:f>
              <c:numCache>
                <c:formatCode>m/d/yy</c:formatCode>
                <c:ptCount val="40"/>
                <c:pt idx="0">
                  <c:v>40360.0</c:v>
                </c:pt>
                <c:pt idx="1">
                  <c:v>40391.0</c:v>
                </c:pt>
                <c:pt idx="2">
                  <c:v>40422.0</c:v>
                </c:pt>
                <c:pt idx="3">
                  <c:v>40452.0</c:v>
                </c:pt>
                <c:pt idx="4">
                  <c:v>40483.0</c:v>
                </c:pt>
                <c:pt idx="5">
                  <c:v>40513.0</c:v>
                </c:pt>
                <c:pt idx="6">
                  <c:v>40544.0</c:v>
                </c:pt>
                <c:pt idx="7">
                  <c:v>40575.0</c:v>
                </c:pt>
                <c:pt idx="8">
                  <c:v>40603.0</c:v>
                </c:pt>
                <c:pt idx="9">
                  <c:v>40634.0</c:v>
                </c:pt>
                <c:pt idx="10">
                  <c:v>40664.0</c:v>
                </c:pt>
                <c:pt idx="11">
                  <c:v>40695.0</c:v>
                </c:pt>
                <c:pt idx="12">
                  <c:v>40725.0</c:v>
                </c:pt>
                <c:pt idx="13">
                  <c:v>40756.0</c:v>
                </c:pt>
                <c:pt idx="14">
                  <c:v>40787.0</c:v>
                </c:pt>
                <c:pt idx="15">
                  <c:v>40817.0</c:v>
                </c:pt>
                <c:pt idx="16">
                  <c:v>40848.0</c:v>
                </c:pt>
                <c:pt idx="17">
                  <c:v>40878.0</c:v>
                </c:pt>
                <c:pt idx="18">
                  <c:v>40909.0</c:v>
                </c:pt>
                <c:pt idx="19">
                  <c:v>40940.0</c:v>
                </c:pt>
                <c:pt idx="20">
                  <c:v>40969.0</c:v>
                </c:pt>
                <c:pt idx="21">
                  <c:v>41000.0</c:v>
                </c:pt>
                <c:pt idx="22">
                  <c:v>41030.0</c:v>
                </c:pt>
                <c:pt idx="23">
                  <c:v>41061.0</c:v>
                </c:pt>
                <c:pt idx="24">
                  <c:v>41091.0</c:v>
                </c:pt>
                <c:pt idx="25">
                  <c:v>41122.0</c:v>
                </c:pt>
                <c:pt idx="26">
                  <c:v>41153.0</c:v>
                </c:pt>
                <c:pt idx="27">
                  <c:v>41183.0</c:v>
                </c:pt>
                <c:pt idx="28">
                  <c:v>41214.0</c:v>
                </c:pt>
                <c:pt idx="29">
                  <c:v>41244.0</c:v>
                </c:pt>
                <c:pt idx="30">
                  <c:v>41275.0</c:v>
                </c:pt>
                <c:pt idx="31">
                  <c:v>41306.0</c:v>
                </c:pt>
                <c:pt idx="32">
                  <c:v>41334.0</c:v>
                </c:pt>
                <c:pt idx="33">
                  <c:v>41365.0</c:v>
                </c:pt>
                <c:pt idx="34">
                  <c:v>41395.0</c:v>
                </c:pt>
                <c:pt idx="35">
                  <c:v>41426.0</c:v>
                </c:pt>
                <c:pt idx="36">
                  <c:v>41456.0</c:v>
                </c:pt>
                <c:pt idx="37">
                  <c:v>41487.0</c:v>
                </c:pt>
                <c:pt idx="38">
                  <c:v>41518.0</c:v>
                </c:pt>
                <c:pt idx="39">
                  <c:v>41548.0</c:v>
                </c:pt>
              </c:numCache>
            </c:numRef>
          </c:cat>
          <c:val>
            <c:numRef>
              <c:f>TOTAL!$B$105:$AO$105</c:f>
              <c:numCache>
                <c:formatCode>General</c:formatCode>
                <c:ptCount val="40"/>
                <c:pt idx="0">
                  <c:v>111.0</c:v>
                </c:pt>
                <c:pt idx="1">
                  <c:v>47.0</c:v>
                </c:pt>
                <c:pt idx="2">
                  <c:v>36.0</c:v>
                </c:pt>
                <c:pt idx="3">
                  <c:v>148.0</c:v>
                </c:pt>
                <c:pt idx="4">
                  <c:v>47.0</c:v>
                </c:pt>
                <c:pt idx="5">
                  <c:v>48.0</c:v>
                </c:pt>
                <c:pt idx="6">
                  <c:v>35.0</c:v>
                </c:pt>
                <c:pt idx="7">
                  <c:v>78.0</c:v>
                </c:pt>
                <c:pt idx="8">
                  <c:v>152.0</c:v>
                </c:pt>
                <c:pt idx="9">
                  <c:v>68.0</c:v>
                </c:pt>
                <c:pt idx="10">
                  <c:v>341.0</c:v>
                </c:pt>
                <c:pt idx="11">
                  <c:v>290.0</c:v>
                </c:pt>
                <c:pt idx="12">
                  <c:v>706.0</c:v>
                </c:pt>
                <c:pt idx="13">
                  <c:v>4821.0</c:v>
                </c:pt>
                <c:pt idx="14">
                  <c:v>12049.0</c:v>
                </c:pt>
                <c:pt idx="15">
                  <c:v>1142.0</c:v>
                </c:pt>
                <c:pt idx="16">
                  <c:v>612.0</c:v>
                </c:pt>
                <c:pt idx="17">
                  <c:v>386.0</c:v>
                </c:pt>
                <c:pt idx="18">
                  <c:v>168.0</c:v>
                </c:pt>
                <c:pt idx="19">
                  <c:v>399.0</c:v>
                </c:pt>
                <c:pt idx="20">
                  <c:v>386.0</c:v>
                </c:pt>
                <c:pt idx="21">
                  <c:v>337.0</c:v>
                </c:pt>
                <c:pt idx="22">
                  <c:v>1509.0</c:v>
                </c:pt>
                <c:pt idx="23">
                  <c:v>1150.0</c:v>
                </c:pt>
                <c:pt idx="24">
                  <c:v>160.0</c:v>
                </c:pt>
                <c:pt idx="25">
                  <c:v>138.0</c:v>
                </c:pt>
                <c:pt idx="26">
                  <c:v>425.0</c:v>
                </c:pt>
                <c:pt idx="27">
                  <c:v>138.0</c:v>
                </c:pt>
                <c:pt idx="28">
                  <c:v>212.0</c:v>
                </c:pt>
                <c:pt idx="29">
                  <c:v>333.0</c:v>
                </c:pt>
                <c:pt idx="30">
                  <c:v>220.0</c:v>
                </c:pt>
                <c:pt idx="31">
                  <c:v>325.0</c:v>
                </c:pt>
                <c:pt idx="32">
                  <c:v>510.0</c:v>
                </c:pt>
                <c:pt idx="33">
                  <c:v>1444.0</c:v>
                </c:pt>
                <c:pt idx="34">
                  <c:v>902.0</c:v>
                </c:pt>
                <c:pt idx="35">
                  <c:v>400.0</c:v>
                </c:pt>
                <c:pt idx="36">
                  <c:v>633.0</c:v>
                </c:pt>
                <c:pt idx="37">
                  <c:v>773.0</c:v>
                </c:pt>
                <c:pt idx="38">
                  <c:v>534.0</c:v>
                </c:pt>
                <c:pt idx="39">
                  <c:v>1025.0</c:v>
                </c:pt>
              </c:numCache>
            </c:numRef>
          </c:val>
        </c:ser>
        <c:ser>
          <c:idx val="2"/>
          <c:order val="1"/>
          <c:tx>
            <c:strRef>
              <c:f>TOTAL!$A$106</c:f>
              <c:strCache>
                <c:ptCount val="1"/>
                <c:pt idx="0">
                  <c:v>ECP</c:v>
                </c:pt>
              </c:strCache>
            </c:strRef>
          </c:tx>
          <c:invertIfNegative val="0"/>
          <c:cat>
            <c:numRef>
              <c:f>TOTAL!$B$103:$AO$103</c:f>
              <c:numCache>
                <c:formatCode>m/d/yy</c:formatCode>
                <c:ptCount val="40"/>
                <c:pt idx="0">
                  <c:v>40360.0</c:v>
                </c:pt>
                <c:pt idx="1">
                  <c:v>40391.0</c:v>
                </c:pt>
                <c:pt idx="2">
                  <c:v>40422.0</c:v>
                </c:pt>
                <c:pt idx="3">
                  <c:v>40452.0</c:v>
                </c:pt>
                <c:pt idx="4">
                  <c:v>40483.0</c:v>
                </c:pt>
                <c:pt idx="5">
                  <c:v>40513.0</c:v>
                </c:pt>
                <c:pt idx="6">
                  <c:v>40544.0</c:v>
                </c:pt>
                <c:pt idx="7">
                  <c:v>40575.0</c:v>
                </c:pt>
                <c:pt idx="8">
                  <c:v>40603.0</c:v>
                </c:pt>
                <c:pt idx="9">
                  <c:v>40634.0</c:v>
                </c:pt>
                <c:pt idx="10">
                  <c:v>40664.0</c:v>
                </c:pt>
                <c:pt idx="11">
                  <c:v>40695.0</c:v>
                </c:pt>
                <c:pt idx="12">
                  <c:v>40725.0</c:v>
                </c:pt>
                <c:pt idx="13">
                  <c:v>40756.0</c:v>
                </c:pt>
                <c:pt idx="14">
                  <c:v>40787.0</c:v>
                </c:pt>
                <c:pt idx="15">
                  <c:v>40817.0</c:v>
                </c:pt>
                <c:pt idx="16">
                  <c:v>40848.0</c:v>
                </c:pt>
                <c:pt idx="17">
                  <c:v>40878.0</c:v>
                </c:pt>
                <c:pt idx="18">
                  <c:v>40909.0</c:v>
                </c:pt>
                <c:pt idx="19">
                  <c:v>40940.0</c:v>
                </c:pt>
                <c:pt idx="20">
                  <c:v>40969.0</c:v>
                </c:pt>
                <c:pt idx="21">
                  <c:v>41000.0</c:v>
                </c:pt>
                <c:pt idx="22">
                  <c:v>41030.0</c:v>
                </c:pt>
                <c:pt idx="23">
                  <c:v>41061.0</c:v>
                </c:pt>
                <c:pt idx="24">
                  <c:v>41091.0</c:v>
                </c:pt>
                <c:pt idx="25">
                  <c:v>41122.0</c:v>
                </c:pt>
                <c:pt idx="26">
                  <c:v>41153.0</c:v>
                </c:pt>
                <c:pt idx="27">
                  <c:v>41183.0</c:v>
                </c:pt>
                <c:pt idx="28">
                  <c:v>41214.0</c:v>
                </c:pt>
                <c:pt idx="29">
                  <c:v>41244.0</c:v>
                </c:pt>
                <c:pt idx="30">
                  <c:v>41275.0</c:v>
                </c:pt>
                <c:pt idx="31">
                  <c:v>41306.0</c:v>
                </c:pt>
                <c:pt idx="32">
                  <c:v>41334.0</c:v>
                </c:pt>
                <c:pt idx="33">
                  <c:v>41365.0</c:v>
                </c:pt>
                <c:pt idx="34">
                  <c:v>41395.0</c:v>
                </c:pt>
                <c:pt idx="35">
                  <c:v>41426.0</c:v>
                </c:pt>
                <c:pt idx="36">
                  <c:v>41456.0</c:v>
                </c:pt>
                <c:pt idx="37">
                  <c:v>41487.0</c:v>
                </c:pt>
                <c:pt idx="38">
                  <c:v>41518.0</c:v>
                </c:pt>
                <c:pt idx="39">
                  <c:v>41548.0</c:v>
                </c:pt>
              </c:numCache>
            </c:numRef>
          </c:cat>
          <c:val>
            <c:numRef>
              <c:f>TOTAL!$B$106:$AO$106</c:f>
              <c:numCache>
                <c:formatCode>General</c:formatCode>
                <c:ptCount val="40"/>
                <c:pt idx="0">
                  <c:v>0.0</c:v>
                </c:pt>
                <c:pt idx="1">
                  <c:v>0.0</c:v>
                </c:pt>
                <c:pt idx="2">
                  <c:v>0.0</c:v>
                </c:pt>
                <c:pt idx="3">
                  <c:v>0.0</c:v>
                </c:pt>
                <c:pt idx="4">
                  <c:v>0.0</c:v>
                </c:pt>
                <c:pt idx="5">
                  <c:v>0.0</c:v>
                </c:pt>
                <c:pt idx="6">
                  <c:v>0.0</c:v>
                </c:pt>
                <c:pt idx="7">
                  <c:v>0.0</c:v>
                </c:pt>
                <c:pt idx="8">
                  <c:v>0.0</c:v>
                </c:pt>
                <c:pt idx="9">
                  <c:v>0.0</c:v>
                </c:pt>
                <c:pt idx="10">
                  <c:v>0.0</c:v>
                </c:pt>
                <c:pt idx="11">
                  <c:v>0.0</c:v>
                </c:pt>
                <c:pt idx="12">
                  <c:v>0.0</c:v>
                </c:pt>
                <c:pt idx="13">
                  <c:v>0.0</c:v>
                </c:pt>
                <c:pt idx="14">
                  <c:v>0.0</c:v>
                </c:pt>
                <c:pt idx="15">
                  <c:v>0.0</c:v>
                </c:pt>
                <c:pt idx="16">
                  <c:v>0.0</c:v>
                </c:pt>
                <c:pt idx="17">
                  <c:v>0.0</c:v>
                </c:pt>
                <c:pt idx="18">
                  <c:v>0.0</c:v>
                </c:pt>
                <c:pt idx="19">
                  <c:v>0.0</c:v>
                </c:pt>
                <c:pt idx="20">
                  <c:v>0.0</c:v>
                </c:pt>
                <c:pt idx="21">
                  <c:v>0.0</c:v>
                </c:pt>
                <c:pt idx="22">
                  <c:v>0.0</c:v>
                </c:pt>
                <c:pt idx="23">
                  <c:v>0.0</c:v>
                </c:pt>
                <c:pt idx="24">
                  <c:v>0.0</c:v>
                </c:pt>
                <c:pt idx="25">
                  <c:v>0.0</c:v>
                </c:pt>
                <c:pt idx="26">
                  <c:v>0.0</c:v>
                </c:pt>
                <c:pt idx="27">
                  <c:v>0.0</c:v>
                </c:pt>
                <c:pt idx="28">
                  <c:v>0.0</c:v>
                </c:pt>
                <c:pt idx="29">
                  <c:v>0.0</c:v>
                </c:pt>
                <c:pt idx="30">
                  <c:v>0.0</c:v>
                </c:pt>
                <c:pt idx="31">
                  <c:v>54.0</c:v>
                </c:pt>
                <c:pt idx="32">
                  <c:v>186.0</c:v>
                </c:pt>
                <c:pt idx="33">
                  <c:v>460.0</c:v>
                </c:pt>
                <c:pt idx="34">
                  <c:v>781.0</c:v>
                </c:pt>
                <c:pt idx="35">
                  <c:v>1289.0</c:v>
                </c:pt>
                <c:pt idx="36">
                  <c:v>1646.0</c:v>
                </c:pt>
                <c:pt idx="37">
                  <c:v>1597.0</c:v>
                </c:pt>
                <c:pt idx="38">
                  <c:v>1487.0</c:v>
                </c:pt>
                <c:pt idx="39">
                  <c:v>1489.0</c:v>
                </c:pt>
              </c:numCache>
            </c:numRef>
          </c:val>
        </c:ser>
        <c:ser>
          <c:idx val="0"/>
          <c:order val="2"/>
          <c:tx>
            <c:strRef>
              <c:f>TOTAL!$A$104</c:f>
              <c:strCache>
                <c:ptCount val="1"/>
                <c:pt idx="0">
                  <c:v>PKCS12</c:v>
                </c:pt>
              </c:strCache>
            </c:strRef>
          </c:tx>
          <c:invertIfNegative val="0"/>
          <c:cat>
            <c:numRef>
              <c:f>TOTAL!$B$103:$AO$103</c:f>
              <c:numCache>
                <c:formatCode>m/d/yy</c:formatCode>
                <c:ptCount val="40"/>
                <c:pt idx="0">
                  <c:v>40360.0</c:v>
                </c:pt>
                <c:pt idx="1">
                  <c:v>40391.0</c:v>
                </c:pt>
                <c:pt idx="2">
                  <c:v>40422.0</c:v>
                </c:pt>
                <c:pt idx="3">
                  <c:v>40452.0</c:v>
                </c:pt>
                <c:pt idx="4">
                  <c:v>40483.0</c:v>
                </c:pt>
                <c:pt idx="5">
                  <c:v>40513.0</c:v>
                </c:pt>
                <c:pt idx="6">
                  <c:v>40544.0</c:v>
                </c:pt>
                <c:pt idx="7">
                  <c:v>40575.0</c:v>
                </c:pt>
                <c:pt idx="8">
                  <c:v>40603.0</c:v>
                </c:pt>
                <c:pt idx="9">
                  <c:v>40634.0</c:v>
                </c:pt>
                <c:pt idx="10">
                  <c:v>40664.0</c:v>
                </c:pt>
                <c:pt idx="11">
                  <c:v>40695.0</c:v>
                </c:pt>
                <c:pt idx="12">
                  <c:v>40725.0</c:v>
                </c:pt>
                <c:pt idx="13">
                  <c:v>40756.0</c:v>
                </c:pt>
                <c:pt idx="14">
                  <c:v>40787.0</c:v>
                </c:pt>
                <c:pt idx="15">
                  <c:v>40817.0</c:v>
                </c:pt>
                <c:pt idx="16">
                  <c:v>40848.0</c:v>
                </c:pt>
                <c:pt idx="17">
                  <c:v>40878.0</c:v>
                </c:pt>
                <c:pt idx="18">
                  <c:v>40909.0</c:v>
                </c:pt>
                <c:pt idx="19">
                  <c:v>40940.0</c:v>
                </c:pt>
                <c:pt idx="20">
                  <c:v>40969.0</c:v>
                </c:pt>
                <c:pt idx="21">
                  <c:v>41000.0</c:v>
                </c:pt>
                <c:pt idx="22">
                  <c:v>41030.0</c:v>
                </c:pt>
                <c:pt idx="23">
                  <c:v>41061.0</c:v>
                </c:pt>
                <c:pt idx="24">
                  <c:v>41091.0</c:v>
                </c:pt>
                <c:pt idx="25">
                  <c:v>41122.0</c:v>
                </c:pt>
                <c:pt idx="26">
                  <c:v>41153.0</c:v>
                </c:pt>
                <c:pt idx="27">
                  <c:v>41183.0</c:v>
                </c:pt>
                <c:pt idx="28">
                  <c:v>41214.0</c:v>
                </c:pt>
                <c:pt idx="29">
                  <c:v>41244.0</c:v>
                </c:pt>
                <c:pt idx="30">
                  <c:v>41275.0</c:v>
                </c:pt>
                <c:pt idx="31">
                  <c:v>41306.0</c:v>
                </c:pt>
                <c:pt idx="32">
                  <c:v>41334.0</c:v>
                </c:pt>
                <c:pt idx="33">
                  <c:v>41365.0</c:v>
                </c:pt>
                <c:pt idx="34">
                  <c:v>41395.0</c:v>
                </c:pt>
                <c:pt idx="35">
                  <c:v>41426.0</c:v>
                </c:pt>
                <c:pt idx="36">
                  <c:v>41456.0</c:v>
                </c:pt>
                <c:pt idx="37">
                  <c:v>41487.0</c:v>
                </c:pt>
                <c:pt idx="38">
                  <c:v>41518.0</c:v>
                </c:pt>
                <c:pt idx="39">
                  <c:v>41548.0</c:v>
                </c:pt>
              </c:numCache>
            </c:numRef>
          </c:cat>
          <c:val>
            <c:numRef>
              <c:f>TOTAL!$B$104:$AO$104</c:f>
              <c:numCache>
                <c:formatCode>General</c:formatCode>
                <c:ptCount val="40"/>
                <c:pt idx="0">
                  <c:v>0.0</c:v>
                </c:pt>
                <c:pt idx="1">
                  <c:v>0.0</c:v>
                </c:pt>
                <c:pt idx="2">
                  <c:v>0.0</c:v>
                </c:pt>
                <c:pt idx="3">
                  <c:v>0.0</c:v>
                </c:pt>
                <c:pt idx="4">
                  <c:v>0.0</c:v>
                </c:pt>
                <c:pt idx="5">
                  <c:v>0.0</c:v>
                </c:pt>
                <c:pt idx="6">
                  <c:v>0.0</c:v>
                </c:pt>
                <c:pt idx="7">
                  <c:v>61.0</c:v>
                </c:pt>
                <c:pt idx="8">
                  <c:v>64.0</c:v>
                </c:pt>
                <c:pt idx="9">
                  <c:v>39.0</c:v>
                </c:pt>
                <c:pt idx="10">
                  <c:v>44.0</c:v>
                </c:pt>
                <c:pt idx="11">
                  <c:v>29.0</c:v>
                </c:pt>
                <c:pt idx="12">
                  <c:v>19.0</c:v>
                </c:pt>
                <c:pt idx="13">
                  <c:v>55.0</c:v>
                </c:pt>
                <c:pt idx="14">
                  <c:v>36.0</c:v>
                </c:pt>
                <c:pt idx="15">
                  <c:v>25.0</c:v>
                </c:pt>
                <c:pt idx="16">
                  <c:v>32.0</c:v>
                </c:pt>
                <c:pt idx="17">
                  <c:v>21.0</c:v>
                </c:pt>
                <c:pt idx="18">
                  <c:v>24.0</c:v>
                </c:pt>
                <c:pt idx="19">
                  <c:v>18.0</c:v>
                </c:pt>
                <c:pt idx="20">
                  <c:v>39.0</c:v>
                </c:pt>
                <c:pt idx="21">
                  <c:v>35.0</c:v>
                </c:pt>
                <c:pt idx="22">
                  <c:v>24.0</c:v>
                </c:pt>
                <c:pt idx="23">
                  <c:v>16.0</c:v>
                </c:pt>
                <c:pt idx="24">
                  <c:v>17.0</c:v>
                </c:pt>
                <c:pt idx="25">
                  <c:v>34.0</c:v>
                </c:pt>
                <c:pt idx="26">
                  <c:v>43.0</c:v>
                </c:pt>
                <c:pt idx="27">
                  <c:v>30.0</c:v>
                </c:pt>
                <c:pt idx="28">
                  <c:v>27.0</c:v>
                </c:pt>
                <c:pt idx="29">
                  <c:v>28.0</c:v>
                </c:pt>
                <c:pt idx="30">
                  <c:v>21.0</c:v>
                </c:pt>
                <c:pt idx="31">
                  <c:v>34.0</c:v>
                </c:pt>
                <c:pt idx="32">
                  <c:v>41.0</c:v>
                </c:pt>
                <c:pt idx="33">
                  <c:v>50.0</c:v>
                </c:pt>
                <c:pt idx="34">
                  <c:v>33.0</c:v>
                </c:pt>
                <c:pt idx="35">
                  <c:v>42.0</c:v>
                </c:pt>
                <c:pt idx="36">
                  <c:v>54.0</c:v>
                </c:pt>
                <c:pt idx="37">
                  <c:v>82.0</c:v>
                </c:pt>
                <c:pt idx="38">
                  <c:v>31.0</c:v>
                </c:pt>
                <c:pt idx="39">
                  <c:v>90.0</c:v>
                </c:pt>
              </c:numCache>
            </c:numRef>
          </c:val>
        </c:ser>
        <c:ser>
          <c:idx val="3"/>
          <c:order val="3"/>
          <c:tx>
            <c:strRef>
              <c:f>TOTAL!$A$107</c:f>
              <c:strCache>
                <c:ptCount val="1"/>
                <c:pt idx="0">
                  <c:v>JWS</c:v>
                </c:pt>
              </c:strCache>
            </c:strRef>
          </c:tx>
          <c:invertIfNegative val="0"/>
          <c:cat>
            <c:numRef>
              <c:f>TOTAL!$B$103:$AO$103</c:f>
              <c:numCache>
                <c:formatCode>m/d/yy</c:formatCode>
                <c:ptCount val="40"/>
                <c:pt idx="0">
                  <c:v>40360.0</c:v>
                </c:pt>
                <c:pt idx="1">
                  <c:v>40391.0</c:v>
                </c:pt>
                <c:pt idx="2">
                  <c:v>40422.0</c:v>
                </c:pt>
                <c:pt idx="3">
                  <c:v>40452.0</c:v>
                </c:pt>
                <c:pt idx="4">
                  <c:v>40483.0</c:v>
                </c:pt>
                <c:pt idx="5">
                  <c:v>40513.0</c:v>
                </c:pt>
                <c:pt idx="6">
                  <c:v>40544.0</c:v>
                </c:pt>
                <c:pt idx="7">
                  <c:v>40575.0</c:v>
                </c:pt>
                <c:pt idx="8">
                  <c:v>40603.0</c:v>
                </c:pt>
                <c:pt idx="9">
                  <c:v>40634.0</c:v>
                </c:pt>
                <c:pt idx="10">
                  <c:v>40664.0</c:v>
                </c:pt>
                <c:pt idx="11">
                  <c:v>40695.0</c:v>
                </c:pt>
                <c:pt idx="12">
                  <c:v>40725.0</c:v>
                </c:pt>
                <c:pt idx="13">
                  <c:v>40756.0</c:v>
                </c:pt>
                <c:pt idx="14">
                  <c:v>40787.0</c:v>
                </c:pt>
                <c:pt idx="15">
                  <c:v>40817.0</c:v>
                </c:pt>
                <c:pt idx="16">
                  <c:v>40848.0</c:v>
                </c:pt>
                <c:pt idx="17">
                  <c:v>40878.0</c:v>
                </c:pt>
                <c:pt idx="18">
                  <c:v>40909.0</c:v>
                </c:pt>
                <c:pt idx="19">
                  <c:v>40940.0</c:v>
                </c:pt>
                <c:pt idx="20">
                  <c:v>40969.0</c:v>
                </c:pt>
                <c:pt idx="21">
                  <c:v>41000.0</c:v>
                </c:pt>
                <c:pt idx="22">
                  <c:v>41030.0</c:v>
                </c:pt>
                <c:pt idx="23">
                  <c:v>41061.0</c:v>
                </c:pt>
                <c:pt idx="24">
                  <c:v>41091.0</c:v>
                </c:pt>
                <c:pt idx="25">
                  <c:v>41122.0</c:v>
                </c:pt>
                <c:pt idx="26">
                  <c:v>41153.0</c:v>
                </c:pt>
                <c:pt idx="27">
                  <c:v>41183.0</c:v>
                </c:pt>
                <c:pt idx="28">
                  <c:v>41214.0</c:v>
                </c:pt>
                <c:pt idx="29">
                  <c:v>41244.0</c:v>
                </c:pt>
                <c:pt idx="30">
                  <c:v>41275.0</c:v>
                </c:pt>
                <c:pt idx="31">
                  <c:v>41306.0</c:v>
                </c:pt>
                <c:pt idx="32">
                  <c:v>41334.0</c:v>
                </c:pt>
                <c:pt idx="33">
                  <c:v>41365.0</c:v>
                </c:pt>
                <c:pt idx="34">
                  <c:v>41395.0</c:v>
                </c:pt>
                <c:pt idx="35">
                  <c:v>41426.0</c:v>
                </c:pt>
                <c:pt idx="36">
                  <c:v>41456.0</c:v>
                </c:pt>
                <c:pt idx="37">
                  <c:v>41487.0</c:v>
                </c:pt>
                <c:pt idx="38">
                  <c:v>41518.0</c:v>
                </c:pt>
                <c:pt idx="39">
                  <c:v>41548.0</c:v>
                </c:pt>
              </c:numCache>
            </c:numRef>
          </c:cat>
          <c:val>
            <c:numRef>
              <c:f>TOTAL!$B$107:$AO$107</c:f>
              <c:numCache>
                <c:formatCode>General</c:formatCode>
                <c:ptCount val="40"/>
                <c:pt idx="0">
                  <c:v>89.0</c:v>
                </c:pt>
                <c:pt idx="1">
                  <c:v>30.0</c:v>
                </c:pt>
                <c:pt idx="2">
                  <c:v>18.0</c:v>
                </c:pt>
                <c:pt idx="3">
                  <c:v>82.0</c:v>
                </c:pt>
                <c:pt idx="4">
                  <c:v>185.0</c:v>
                </c:pt>
                <c:pt idx="5">
                  <c:v>87.0</c:v>
                </c:pt>
                <c:pt idx="6">
                  <c:v>30.0</c:v>
                </c:pt>
                <c:pt idx="7">
                  <c:v>35.0</c:v>
                </c:pt>
                <c:pt idx="8">
                  <c:v>3.0</c:v>
                </c:pt>
                <c:pt idx="9">
                  <c:v>11.0</c:v>
                </c:pt>
                <c:pt idx="10">
                  <c:v>22.0</c:v>
                </c:pt>
                <c:pt idx="11">
                  <c:v>24.0</c:v>
                </c:pt>
                <c:pt idx="12">
                  <c:v>21.0</c:v>
                </c:pt>
                <c:pt idx="13">
                  <c:v>22.0</c:v>
                </c:pt>
                <c:pt idx="14">
                  <c:v>42.0</c:v>
                </c:pt>
                <c:pt idx="15">
                  <c:v>31.0</c:v>
                </c:pt>
                <c:pt idx="16">
                  <c:v>18.0</c:v>
                </c:pt>
                <c:pt idx="17">
                  <c:v>25.0</c:v>
                </c:pt>
                <c:pt idx="18">
                  <c:v>9.0</c:v>
                </c:pt>
                <c:pt idx="19">
                  <c:v>22.0</c:v>
                </c:pt>
                <c:pt idx="20">
                  <c:v>51.0</c:v>
                </c:pt>
                <c:pt idx="21">
                  <c:v>46.0</c:v>
                </c:pt>
                <c:pt idx="22">
                  <c:v>25.0</c:v>
                </c:pt>
                <c:pt idx="23">
                  <c:v>38.0</c:v>
                </c:pt>
                <c:pt idx="24">
                  <c:v>75.0</c:v>
                </c:pt>
                <c:pt idx="25">
                  <c:v>29.0</c:v>
                </c:pt>
                <c:pt idx="26">
                  <c:v>41.0</c:v>
                </c:pt>
                <c:pt idx="27">
                  <c:v>27.0</c:v>
                </c:pt>
                <c:pt idx="28">
                  <c:v>48.0</c:v>
                </c:pt>
                <c:pt idx="29">
                  <c:v>39.0</c:v>
                </c:pt>
                <c:pt idx="30">
                  <c:v>34.0</c:v>
                </c:pt>
                <c:pt idx="31">
                  <c:v>54.0</c:v>
                </c:pt>
                <c:pt idx="32">
                  <c:v>21.0</c:v>
                </c:pt>
                <c:pt idx="33">
                  <c:v>17.0</c:v>
                </c:pt>
                <c:pt idx="34">
                  <c:v>5.0</c:v>
                </c:pt>
                <c:pt idx="35">
                  <c:v>24.0</c:v>
                </c:pt>
                <c:pt idx="36">
                  <c:v>18.0</c:v>
                </c:pt>
                <c:pt idx="37">
                  <c:v>24.0</c:v>
                </c:pt>
                <c:pt idx="38">
                  <c:v>21.0</c:v>
                </c:pt>
                <c:pt idx="39">
                  <c:v>22.0</c:v>
                </c:pt>
              </c:numCache>
            </c:numRef>
          </c:val>
        </c:ser>
        <c:dLbls>
          <c:showLegendKey val="0"/>
          <c:showVal val="0"/>
          <c:showCatName val="0"/>
          <c:showSerName val="0"/>
          <c:showPercent val="0"/>
          <c:showBubbleSize val="0"/>
        </c:dLbls>
        <c:gapWidth val="150"/>
        <c:overlap val="100"/>
        <c:axId val="2137569304"/>
        <c:axId val="-2134165352"/>
      </c:barChart>
      <c:dateAx>
        <c:axId val="2137569304"/>
        <c:scaling>
          <c:orientation val="minMax"/>
          <c:min val="41275.0"/>
        </c:scaling>
        <c:delete val="0"/>
        <c:axPos val="b"/>
        <c:numFmt formatCode="[$-409]mmm\-yy;@" sourceLinked="0"/>
        <c:majorTickMark val="out"/>
        <c:minorTickMark val="none"/>
        <c:tickLblPos val="nextTo"/>
        <c:crossAx val="-2134165352"/>
        <c:crosses val="autoZero"/>
        <c:auto val="0"/>
        <c:lblOffset val="100"/>
        <c:baseTimeUnit val="months"/>
      </c:dateAx>
      <c:valAx>
        <c:axId val="-2134165352"/>
        <c:scaling>
          <c:orientation val="minMax"/>
          <c:max val="3000.0"/>
        </c:scaling>
        <c:delete val="0"/>
        <c:axPos val="l"/>
        <c:majorGridlines/>
        <c:title>
          <c:tx>
            <c:rich>
              <a:bodyPr rot="-5400000" vert="horz"/>
              <a:lstStyle/>
              <a:p>
                <a:pPr>
                  <a:defRPr/>
                </a:pPr>
                <a:r>
                  <a:rPr lang="en-US" dirty="0"/>
                  <a:t>Certificates Issued </a:t>
                </a:r>
              </a:p>
            </c:rich>
          </c:tx>
          <c:layout/>
          <c:overlay val="0"/>
        </c:title>
        <c:numFmt formatCode="General" sourceLinked="1"/>
        <c:majorTickMark val="out"/>
        <c:minorTickMark val="none"/>
        <c:tickLblPos val="nextTo"/>
        <c:crossAx val="2137569304"/>
        <c:crosses val="autoZero"/>
        <c:crossBetween val="between"/>
      </c:valAx>
    </c:plotArea>
    <c:legend>
      <c:legendPos val="r"/>
      <c:layout>
        <c:manualLayout>
          <c:xMode val="edge"/>
          <c:yMode val="edge"/>
          <c:x val="0.181698016914552"/>
          <c:y val="0.0602353091280256"/>
          <c:w val="0.222542754149897"/>
          <c:h val="0.466293188761241"/>
        </c:manualLayout>
      </c:layout>
      <c:overlay val="1"/>
    </c:legend>
    <c:plotVisOnly val="1"/>
    <c:dispBlanksAs val="gap"/>
    <c:showDLblsOverMax val="0"/>
  </c:chart>
  <c:txPr>
    <a:bodyPr/>
    <a:lstStyle/>
    <a:p>
      <a:pPr>
        <a:defRPr sz="2400"/>
      </a:pPr>
      <a:endParaRPr lang="en-US"/>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AAF84D5-53B8-8141-AA11-C79A61AF3E8E}" type="datetimeFigureOut">
              <a:rPr lang="en-US" smtClean="0"/>
              <a:t>11/17/13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718BF28-C3F1-8841-BC02-552088B9B66D}" type="slidenum">
              <a:rPr lang="en-US" smtClean="0"/>
              <a:t>‹#›</a:t>
            </a:fld>
            <a:endParaRPr lang="en-US"/>
          </a:p>
        </p:txBody>
      </p:sp>
    </p:spTree>
    <p:extLst>
      <p:ext uri="{BB962C8B-B14F-4D97-AF65-F5344CB8AC3E}">
        <p14:creationId xmlns:p14="http://schemas.microsoft.com/office/powerpoint/2010/main" val="2776025654"/>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0718BF28-C3F1-8841-BC02-552088B9B66D}" type="slidenum">
              <a:rPr lang="en-US" smtClean="0"/>
              <a:t>12</a:t>
            </a:fld>
            <a:endParaRPr lang="en-US"/>
          </a:p>
        </p:txBody>
      </p:sp>
    </p:spTree>
    <p:extLst>
      <p:ext uri="{BB962C8B-B14F-4D97-AF65-F5344CB8AC3E}">
        <p14:creationId xmlns:p14="http://schemas.microsoft.com/office/powerpoint/2010/main" val="30346917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C9D60505-A35E-584A-8353-E4816EE3EB8C}" type="datetimeFigureOut">
              <a:rPr lang="en-US" smtClean="0"/>
              <a:pPr/>
              <a:t>11/16/13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22210C36-C09D-1E4D-860A-D3829165C368}"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C9D60505-A35E-584A-8353-E4816EE3EB8C}" type="datetimeFigureOut">
              <a:rPr lang="en-US" smtClean="0"/>
              <a:pPr/>
              <a:t>11/16/13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22210C36-C09D-1E4D-860A-D3829165C368}"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C9D60505-A35E-584A-8353-E4816EE3EB8C}" type="datetimeFigureOut">
              <a:rPr lang="en-US" smtClean="0"/>
              <a:pPr/>
              <a:t>11/16/13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22210C36-C09D-1E4D-860A-D3829165C368}"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C9D60505-A35E-584A-8353-E4816EE3EB8C}" type="datetimeFigureOut">
              <a:rPr lang="en-US" smtClean="0"/>
              <a:pPr/>
              <a:t>11/16/13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22210C36-C09D-1E4D-860A-D3829165C368}"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C9D60505-A35E-584A-8353-E4816EE3EB8C}" type="datetimeFigureOut">
              <a:rPr lang="en-US" smtClean="0"/>
              <a:pPr/>
              <a:t>11/16/13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22210C36-C09D-1E4D-860A-D3829165C368}"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C9D60505-A35E-584A-8353-E4816EE3EB8C}" type="datetimeFigureOut">
              <a:rPr lang="en-US" smtClean="0"/>
              <a:pPr/>
              <a:t>11/16/13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22210C36-C09D-1E4D-860A-D3829165C368}"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a:xfrm>
            <a:off x="457200" y="6356350"/>
            <a:ext cx="2133600" cy="365125"/>
          </a:xfrm>
          <a:prstGeom prst="rect">
            <a:avLst/>
          </a:prstGeom>
        </p:spPr>
        <p:txBody>
          <a:bodyPr/>
          <a:lstStyle/>
          <a:p>
            <a:fld id="{C9D60505-A35E-584A-8353-E4816EE3EB8C}" type="datetimeFigureOut">
              <a:rPr lang="en-US" smtClean="0"/>
              <a:pPr/>
              <a:t>11/16/13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a:xfrm>
            <a:off x="6553200" y="6356350"/>
            <a:ext cx="2133600" cy="365125"/>
          </a:xfrm>
          <a:prstGeom prst="rect">
            <a:avLst/>
          </a:prstGeom>
        </p:spPr>
        <p:txBody>
          <a:bodyPr/>
          <a:lstStyle/>
          <a:p>
            <a:fld id="{22210C36-C09D-1E4D-860A-D3829165C368}"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a:xfrm>
            <a:off x="457200" y="6356350"/>
            <a:ext cx="2133600" cy="365125"/>
          </a:xfrm>
          <a:prstGeom prst="rect">
            <a:avLst/>
          </a:prstGeom>
        </p:spPr>
        <p:txBody>
          <a:bodyPr/>
          <a:lstStyle/>
          <a:p>
            <a:fld id="{C9D60505-A35E-584A-8353-E4816EE3EB8C}" type="datetimeFigureOut">
              <a:rPr lang="en-US" smtClean="0"/>
              <a:pPr/>
              <a:t>11/16/13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a:xfrm>
            <a:off x="6553200" y="6356350"/>
            <a:ext cx="2133600" cy="365125"/>
          </a:xfrm>
          <a:prstGeom prst="rect">
            <a:avLst/>
          </a:prstGeom>
        </p:spPr>
        <p:txBody>
          <a:bodyPr/>
          <a:lstStyle/>
          <a:p>
            <a:fld id="{22210C36-C09D-1E4D-860A-D3829165C368}"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p>
            <a:fld id="{C9D60505-A35E-584A-8353-E4816EE3EB8C}" type="datetimeFigureOut">
              <a:rPr lang="en-US" smtClean="0"/>
              <a:pPr/>
              <a:t>11/16/13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a:xfrm>
            <a:off x="6553200" y="6356350"/>
            <a:ext cx="2133600" cy="365125"/>
          </a:xfrm>
          <a:prstGeom prst="rect">
            <a:avLst/>
          </a:prstGeom>
        </p:spPr>
        <p:txBody>
          <a:bodyPr/>
          <a:lstStyle/>
          <a:p>
            <a:fld id="{22210C36-C09D-1E4D-860A-D3829165C368}"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C9D60505-A35E-584A-8353-E4816EE3EB8C}" type="datetimeFigureOut">
              <a:rPr lang="en-US" smtClean="0"/>
              <a:pPr/>
              <a:t>11/16/13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22210C36-C09D-1E4D-860A-D3829165C368}"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C9D60505-A35E-584A-8353-E4816EE3EB8C}" type="datetimeFigureOut">
              <a:rPr lang="en-US" smtClean="0"/>
              <a:pPr/>
              <a:t>11/16/13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22210C36-C09D-1E4D-860A-D3829165C368}"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latin typeface="Arial"/>
                <a:cs typeface="Arial"/>
              </a:defRPr>
            </a:lvl1pPr>
          </a:lstStyle>
          <a:p>
            <a:endParaRPr lang="en-US"/>
          </a:p>
        </p:txBody>
      </p:sp>
      <p:sp>
        <p:nvSpPr>
          <p:cNvPr id="7" name="Title 1"/>
          <p:cNvSpPr txBox="1">
            <a:spLocks/>
          </p:cNvSpPr>
          <p:nvPr userDrawn="1"/>
        </p:nvSpPr>
        <p:spPr>
          <a:xfrm>
            <a:off x="754468" y="6356349"/>
            <a:ext cx="1614082" cy="365125"/>
          </a:xfrm>
          <a:prstGeom prst="rect">
            <a:avLst/>
          </a:prstGeom>
        </p:spPr>
        <p:txBody>
          <a:bodyPr vert="horz" lIns="91440" tIns="45720" rIns="91440" bIns="45720" rtlCol="0" anchor="ctr">
            <a:noAutofit/>
          </a:body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2400" b="1" i="1" u="none" strike="noStrike" kern="1200" cap="none" spc="0" normalizeH="0" baseline="0" noProof="0" dirty="0" smtClean="0">
                <a:ln>
                  <a:noFill/>
                </a:ln>
                <a:solidFill>
                  <a:srgbClr val="669966"/>
                </a:solidFill>
                <a:effectLst/>
                <a:uLnTx/>
                <a:uFillTx/>
                <a:latin typeface="Arial"/>
                <a:ea typeface="+mj-ea"/>
                <a:cs typeface="Arial"/>
              </a:rPr>
              <a:t>CILogon</a:t>
            </a:r>
          </a:p>
        </p:txBody>
      </p:sp>
      <p:pic>
        <p:nvPicPr>
          <p:cNvPr id="9" name="Picture 8" descr="cilogon-logo-250x250.png"/>
          <p:cNvPicPr>
            <a:picLocks noChangeAspect="1"/>
          </p:cNvPicPr>
          <p:nvPr userDrawn="1"/>
        </p:nvPicPr>
        <p:blipFill>
          <a:blip r:embed="rId13"/>
          <a:stretch>
            <a:fillRect/>
          </a:stretch>
        </p:blipFill>
        <p:spPr>
          <a:xfrm>
            <a:off x="457200" y="6340468"/>
            <a:ext cx="381006" cy="381006"/>
          </a:xfrm>
          <a:prstGeom prst="rect">
            <a:avLst/>
          </a:prstGeom>
        </p:spPr>
      </p:pic>
      <p:sp>
        <p:nvSpPr>
          <p:cNvPr id="10" name="Title 1"/>
          <p:cNvSpPr txBox="1">
            <a:spLocks/>
          </p:cNvSpPr>
          <p:nvPr userDrawn="1"/>
        </p:nvSpPr>
        <p:spPr>
          <a:xfrm>
            <a:off x="5907842" y="6356350"/>
            <a:ext cx="2778958" cy="365125"/>
          </a:xfrm>
          <a:prstGeom prst="rect">
            <a:avLst/>
          </a:prstGeom>
        </p:spPr>
        <p:txBody>
          <a:bodyPr vert="horz" lIns="91440" tIns="45720" rIns="91440" bIns="45720" rtlCol="0" anchor="ctr">
            <a:noAutofit/>
          </a:bodyPr>
          <a:lstStyle/>
          <a:p>
            <a:pPr marL="0" marR="0" lvl="0" indent="0" algn="r" defTabSz="457200" rtl="0" eaLnBrk="1" fontAlgn="auto" latinLnBrk="0" hangingPunct="1">
              <a:lnSpc>
                <a:spcPct val="100000"/>
              </a:lnSpc>
              <a:spcBef>
                <a:spcPct val="0"/>
              </a:spcBef>
              <a:spcAft>
                <a:spcPts val="0"/>
              </a:spcAft>
              <a:buClrTx/>
              <a:buSzTx/>
              <a:buFontTx/>
              <a:buNone/>
              <a:tabLst/>
              <a:defRPr/>
            </a:pPr>
            <a:r>
              <a:rPr kumimoji="0" lang="en-US" sz="2400" b="1" i="1" u="none" strike="noStrike" kern="1200" cap="none" spc="0" normalizeH="0" baseline="0" noProof="0" dirty="0" smtClean="0">
                <a:ln>
                  <a:noFill/>
                </a:ln>
                <a:solidFill>
                  <a:srgbClr val="669966"/>
                </a:solidFill>
                <a:effectLst/>
                <a:uLnTx/>
                <a:uFillTx/>
                <a:latin typeface="Arial"/>
                <a:ea typeface="+mj-ea"/>
                <a:cs typeface="Arial"/>
              </a:rPr>
              <a:t>www.cilogon.org</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Arial"/>
          <a:ea typeface="+mj-ea"/>
          <a:cs typeface="Arial"/>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80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1.tif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23.ti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tiff"/><Relationship Id="rId3" Type="http://schemas.openxmlformats.org/officeDocument/2006/relationships/image" Target="../media/image25.tif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6.tif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tif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tiff"/><Relationship Id="rId4" Type="http://schemas.openxmlformats.org/officeDocument/2006/relationships/image" Target="../media/image6.tiff"/><Relationship Id="rId1" Type="http://schemas.openxmlformats.org/officeDocument/2006/relationships/slideLayout" Target="../slideLayouts/slideLayout2.xml"/><Relationship Id="rId2" Type="http://schemas.openxmlformats.org/officeDocument/2006/relationships/image" Target="../media/image4.tif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tiff"/><Relationship Id="rId3" Type="http://schemas.openxmlformats.org/officeDocument/2006/relationships/image" Target="../media/image8.e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9.em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0.emf"/></Relationships>
</file>

<file path=ppt/slides/_rels/slide7.xml.rels><?xml version="1.0" encoding="UTF-8" standalone="yes"?>
<Relationships xmlns="http://schemas.openxmlformats.org/package/2006/relationships"><Relationship Id="rId3" Type="http://schemas.openxmlformats.org/officeDocument/2006/relationships/image" Target="../media/image12.gif"/><Relationship Id="rId4"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image" Target="../media/image11.gi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4.tiff"/></Relationships>
</file>

<file path=ppt/slides/_rels/slide9.xml.rels><?xml version="1.0" encoding="UTF-8" standalone="yes"?>
<Relationships xmlns="http://schemas.openxmlformats.org/package/2006/relationships"><Relationship Id="rId3" Type="http://schemas.openxmlformats.org/officeDocument/2006/relationships/image" Target="../media/image16.tiff"/><Relationship Id="rId4" Type="http://schemas.openxmlformats.org/officeDocument/2006/relationships/image" Target="../media/image17.tiff"/><Relationship Id="rId5" Type="http://schemas.openxmlformats.org/officeDocument/2006/relationships/image" Target="../media/image18.tiff"/><Relationship Id="rId6" Type="http://schemas.openxmlformats.org/officeDocument/2006/relationships/image" Target="../media/image19.tiff"/><Relationship Id="rId7" Type="http://schemas.openxmlformats.org/officeDocument/2006/relationships/image" Target="../media/image20.tiff"/><Relationship Id="rId1" Type="http://schemas.openxmlformats.org/officeDocument/2006/relationships/slideLayout" Target="../slideLayouts/slideLayout2.xml"/><Relationship Id="rId2" Type="http://schemas.openxmlformats.org/officeDocument/2006/relationships/image" Target="../media/image15.tiff"/></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371600" y="2975934"/>
            <a:ext cx="6400800" cy="2289180"/>
          </a:xfrm>
        </p:spPr>
        <p:txBody>
          <a:bodyPr>
            <a:noAutofit/>
          </a:bodyPr>
          <a:lstStyle/>
          <a:p>
            <a:r>
              <a:rPr lang="en-US" dirty="0" smtClean="0">
                <a:solidFill>
                  <a:srgbClr val="000000"/>
                </a:solidFill>
              </a:rPr>
              <a:t>Middleware </a:t>
            </a:r>
            <a:r>
              <a:rPr lang="en-US" dirty="0">
                <a:solidFill>
                  <a:srgbClr val="000000"/>
                </a:solidFill>
              </a:rPr>
              <a:t>And Grid Interagency </a:t>
            </a:r>
            <a:r>
              <a:rPr lang="en-US" dirty="0" smtClean="0">
                <a:solidFill>
                  <a:srgbClr val="000000"/>
                </a:solidFill>
              </a:rPr>
              <a:t>Coordination (MAGIC) at SC13</a:t>
            </a:r>
            <a:br>
              <a:rPr lang="en-US" dirty="0" smtClean="0">
                <a:solidFill>
                  <a:srgbClr val="000000"/>
                </a:solidFill>
              </a:rPr>
            </a:br>
            <a:r>
              <a:rPr lang="en-US" dirty="0" smtClean="0">
                <a:solidFill>
                  <a:srgbClr val="000000"/>
                </a:solidFill>
              </a:rPr>
              <a:t/>
            </a:r>
            <a:br>
              <a:rPr lang="en-US" dirty="0" smtClean="0">
                <a:solidFill>
                  <a:srgbClr val="000000"/>
                </a:solidFill>
              </a:rPr>
            </a:br>
            <a:r>
              <a:rPr lang="en-US" dirty="0" smtClean="0">
                <a:solidFill>
                  <a:srgbClr val="000000"/>
                </a:solidFill>
              </a:rPr>
              <a:t>Jim Basney</a:t>
            </a:r>
            <a:br>
              <a:rPr lang="en-US" dirty="0" smtClean="0">
                <a:solidFill>
                  <a:srgbClr val="000000"/>
                </a:solidFill>
              </a:rPr>
            </a:br>
            <a:r>
              <a:rPr lang="en-US" dirty="0" smtClean="0">
                <a:solidFill>
                  <a:srgbClr val="000000"/>
                </a:solidFill>
              </a:rPr>
              <a:t>jbasney@ncsa.illinois.edu</a:t>
            </a:r>
            <a:endParaRPr lang="en-US" dirty="0">
              <a:solidFill>
                <a:srgbClr val="000000"/>
              </a:solidFill>
            </a:endParaRPr>
          </a:p>
          <a:p>
            <a:endParaRPr lang="en-US" dirty="0">
              <a:solidFill>
                <a:srgbClr val="000000"/>
              </a:solidFill>
            </a:endParaRPr>
          </a:p>
        </p:txBody>
      </p:sp>
      <p:sp>
        <p:nvSpPr>
          <p:cNvPr id="2" name="Title 1"/>
          <p:cNvSpPr>
            <a:spLocks noGrp="1"/>
          </p:cNvSpPr>
          <p:nvPr>
            <p:ph type="ctrTitle"/>
          </p:nvPr>
        </p:nvSpPr>
        <p:spPr>
          <a:xfrm>
            <a:off x="2615051" y="914401"/>
            <a:ext cx="5277064" cy="1524025"/>
          </a:xfrm>
        </p:spPr>
        <p:txBody>
          <a:bodyPr anchor="ctr">
            <a:noAutofit/>
          </a:bodyPr>
          <a:lstStyle/>
          <a:p>
            <a:pPr algn="l"/>
            <a:r>
              <a:rPr lang="en-US" sz="9600" b="1" i="1" dirty="0" smtClean="0">
                <a:solidFill>
                  <a:srgbClr val="669966"/>
                </a:solidFill>
                <a:effectLst>
                  <a:outerShdw dist="38100" dir="2700000">
                    <a:srgbClr val="000000"/>
                  </a:outerShdw>
                </a:effectLst>
                <a:latin typeface="Arial"/>
                <a:cs typeface="Arial"/>
              </a:rPr>
              <a:t>CILogon</a:t>
            </a:r>
            <a:endParaRPr lang="en-US" sz="9600" b="1" i="1" dirty="0">
              <a:solidFill>
                <a:srgbClr val="669966"/>
              </a:solidFill>
              <a:effectLst>
                <a:outerShdw dist="38100" dir="2700000">
                  <a:srgbClr val="000000"/>
                </a:outerShdw>
              </a:effectLst>
              <a:latin typeface="Arial"/>
              <a:cs typeface="Arial"/>
            </a:endParaRPr>
          </a:p>
        </p:txBody>
      </p:sp>
      <p:pic>
        <p:nvPicPr>
          <p:cNvPr id="6" name="Picture 5" descr="cilogon-logo-1000x1000.png"/>
          <p:cNvPicPr>
            <a:picLocks noChangeAspect="1"/>
          </p:cNvPicPr>
          <p:nvPr/>
        </p:nvPicPr>
        <p:blipFill>
          <a:blip r:embed="rId2"/>
          <a:stretch>
            <a:fillRect/>
          </a:stretch>
        </p:blipFill>
        <p:spPr>
          <a:xfrm>
            <a:off x="1276337" y="914401"/>
            <a:ext cx="1524025" cy="1524025"/>
          </a:xfrm>
          <a:prstGeom prst="rect">
            <a:avLst/>
          </a:prstGeom>
        </p:spPr>
      </p:pic>
      <p:sp>
        <p:nvSpPr>
          <p:cNvPr id="5" name="TextBox 4"/>
          <p:cNvSpPr txBox="1"/>
          <p:nvPr/>
        </p:nvSpPr>
        <p:spPr>
          <a:xfrm>
            <a:off x="323703" y="5690798"/>
            <a:ext cx="8496595" cy="954107"/>
          </a:xfrm>
          <a:prstGeom prst="rect">
            <a:avLst/>
          </a:prstGeom>
          <a:noFill/>
        </p:spPr>
        <p:txBody>
          <a:bodyPr wrap="square" rtlCol="0">
            <a:spAutoFit/>
          </a:bodyPr>
          <a:lstStyle/>
          <a:p>
            <a:r>
              <a:rPr lang="en-US" sz="1400" dirty="0" smtClean="0"/>
              <a:t>This material is based upon </a:t>
            </a:r>
            <a:r>
              <a:rPr lang="en-US" sz="1400" dirty="0"/>
              <a:t>work supported by the National Science Foundation under grant </a:t>
            </a:r>
            <a:r>
              <a:rPr lang="en-US" sz="1400" dirty="0"/>
              <a:t>numbers 0943633 and 1053575 </a:t>
            </a:r>
            <a:r>
              <a:rPr lang="en-US" sz="1400" dirty="0"/>
              <a:t>and by the Department of Energy under award number DE-SC0008597. Any opinions, findings, and conclusions or recommendations expressed in this material are those of the authors and do not necessarily reflect the views of the United States Government or any agency thereof.</a:t>
            </a:r>
            <a:endParaRPr lang="en-US" sz="1400" dirty="0" smtClean="0"/>
          </a:p>
        </p:txBody>
      </p:sp>
    </p:spTree>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Integrated with Globus Online</a:t>
            </a:r>
            <a:endParaRPr lang="en-US" dirty="0"/>
          </a:p>
        </p:txBody>
      </p:sp>
      <p:pic>
        <p:nvPicPr>
          <p:cNvPr id="5" name="Picture 4" descr="2013-07-go-cilogon.tiff"/>
          <p:cNvPicPr>
            <a:picLocks noChangeAspect="1"/>
          </p:cNvPicPr>
          <p:nvPr/>
        </p:nvPicPr>
        <p:blipFill rotWithShape="1">
          <a:blip r:embed="rId2">
            <a:extLst>
              <a:ext uri="{28A0092B-C50C-407E-A947-70E740481C1C}">
                <a14:useLocalDpi xmlns:a14="http://schemas.microsoft.com/office/drawing/2010/main" val="0"/>
              </a:ext>
            </a:extLst>
          </a:blip>
          <a:srcRect t="-1" b="39825"/>
          <a:stretch/>
        </p:blipFill>
        <p:spPr>
          <a:xfrm>
            <a:off x="1403350" y="1524000"/>
            <a:ext cx="6337300" cy="4700016"/>
          </a:xfrm>
          <a:prstGeom prst="rect">
            <a:avLst/>
          </a:prstGeom>
        </p:spPr>
      </p:pic>
      <p:sp>
        <p:nvSpPr>
          <p:cNvPr id="6" name="Oval 5"/>
          <p:cNvSpPr/>
          <p:nvPr/>
        </p:nvSpPr>
        <p:spPr>
          <a:xfrm>
            <a:off x="4893733" y="2912534"/>
            <a:ext cx="728134" cy="270934"/>
          </a:xfrm>
          <a:prstGeom prst="ellipse">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4529666" y="4148667"/>
            <a:ext cx="1159934" cy="270934"/>
          </a:xfrm>
          <a:prstGeom prst="ellipse">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72310628"/>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201309-osgconnec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3500" y="1689139"/>
            <a:ext cx="6477000" cy="4152900"/>
          </a:xfrm>
          <a:prstGeom prst="rect">
            <a:avLst/>
          </a:prstGeom>
        </p:spPr>
      </p:pic>
      <p:sp>
        <p:nvSpPr>
          <p:cNvPr id="3" name="Title 2"/>
          <p:cNvSpPr>
            <a:spLocks noGrp="1"/>
          </p:cNvSpPr>
          <p:nvPr>
            <p:ph type="title"/>
          </p:nvPr>
        </p:nvSpPr>
        <p:spPr/>
        <p:txBody>
          <a:bodyPr/>
          <a:lstStyle/>
          <a:p>
            <a:r>
              <a:rPr lang="en-US" dirty="0" smtClean="0"/>
              <a:t>Used by OSG Connect</a:t>
            </a:r>
            <a:endParaRPr lang="en-US" dirty="0"/>
          </a:p>
        </p:txBody>
      </p:sp>
      <p:sp>
        <p:nvSpPr>
          <p:cNvPr id="4" name="Oval 3"/>
          <p:cNvSpPr/>
          <p:nvPr/>
        </p:nvSpPr>
        <p:spPr>
          <a:xfrm>
            <a:off x="4368800" y="3805095"/>
            <a:ext cx="2099733" cy="233505"/>
          </a:xfrm>
          <a:prstGeom prst="ellipse">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95100960"/>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CILogon and XSEDE</a:t>
            </a:r>
            <a:endParaRPr lang="en-US" dirty="0"/>
          </a:p>
        </p:txBody>
      </p:sp>
      <p:sp>
        <p:nvSpPr>
          <p:cNvPr id="4" name="Content Placeholder 3"/>
          <p:cNvSpPr>
            <a:spLocks noGrp="1"/>
          </p:cNvSpPr>
          <p:nvPr>
            <p:ph idx="1"/>
          </p:nvPr>
        </p:nvSpPr>
        <p:spPr/>
        <p:txBody>
          <a:bodyPr/>
          <a:lstStyle/>
          <a:p>
            <a:r>
              <a:rPr lang="en-US" dirty="0" smtClean="0"/>
              <a:t>CILogon is</a:t>
            </a:r>
          </a:p>
          <a:p>
            <a:pPr lvl="1"/>
            <a:r>
              <a:rPr lang="en-US" dirty="0" smtClean="0"/>
              <a:t>a component in the XSEDE architecture</a:t>
            </a:r>
          </a:p>
          <a:p>
            <a:pPr lvl="1"/>
            <a:r>
              <a:rPr lang="en-US" dirty="0"/>
              <a:t>e</a:t>
            </a:r>
            <a:r>
              <a:rPr lang="en-US" dirty="0" smtClean="0"/>
              <a:t>ntering the XSEDE engineering process: architecture, design, and security reviews and operational acceptance tests</a:t>
            </a:r>
          </a:p>
          <a:p>
            <a:r>
              <a:rPr lang="en-US" dirty="0" smtClean="0"/>
              <a:t>XSEDE can provide sustained operational support to CILogon users (DataONE, OOI, OSG, LIGO, etc.)</a:t>
            </a:r>
            <a:endParaRPr lang="en-US" dirty="0"/>
          </a:p>
        </p:txBody>
      </p:sp>
      <p:pic>
        <p:nvPicPr>
          <p:cNvPr id="5" name="Picture 4" descr="xsede-full-color.t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19700" y="457200"/>
            <a:ext cx="3924300" cy="1485900"/>
          </a:xfrm>
          <a:prstGeom prst="rect">
            <a:avLst/>
          </a:prstGeom>
        </p:spPr>
      </p:pic>
      <p:sp>
        <p:nvSpPr>
          <p:cNvPr id="7" name="Title 1"/>
          <p:cNvSpPr txBox="1">
            <a:spLocks/>
          </p:cNvSpPr>
          <p:nvPr/>
        </p:nvSpPr>
        <p:spPr>
          <a:xfrm>
            <a:off x="1320588" y="274638"/>
            <a:ext cx="2795263" cy="1143000"/>
          </a:xfrm>
          <a:prstGeom prst="rect">
            <a:avLst/>
          </a:prstGeom>
          <a:solidFill>
            <a:srgbClr val="FFFFFF"/>
          </a:solidFill>
        </p:spPr>
        <p:txBody>
          <a:bodyPr vert="horz" lIns="91440" tIns="45720" rIns="91440" bIns="45720" rtlCol="0" anchor="ctr">
            <a:noAutofit/>
          </a:body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4800" b="1" i="1" u="none" strike="noStrike" kern="1200" cap="none" spc="0" normalizeH="0" baseline="0" noProof="0" dirty="0" smtClean="0">
                <a:ln>
                  <a:noFill/>
                </a:ln>
                <a:solidFill>
                  <a:srgbClr val="669966"/>
                </a:solidFill>
                <a:effectLst/>
                <a:uLnTx/>
                <a:uFillTx/>
                <a:latin typeface="Arial"/>
                <a:ea typeface="+mj-ea"/>
                <a:cs typeface="Arial"/>
              </a:rPr>
              <a:t>CILogon</a:t>
            </a:r>
          </a:p>
        </p:txBody>
      </p:sp>
    </p:spTree>
    <p:extLst>
      <p:ext uri="{BB962C8B-B14F-4D97-AF65-F5344CB8AC3E}">
        <p14:creationId xmlns:p14="http://schemas.microsoft.com/office/powerpoint/2010/main" val="1411479185"/>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4294967295"/>
            <p:extLst>
              <p:ext uri="{D42A27DB-BD31-4B8C-83A1-F6EECF244321}">
                <p14:modId xmlns:p14="http://schemas.microsoft.com/office/powerpoint/2010/main" val="1488645052"/>
              </p:ext>
            </p:extLst>
          </p:nvPr>
        </p:nvGraphicFramePr>
        <p:xfrm>
          <a:off x="0" y="235693"/>
          <a:ext cx="9144000" cy="5935041"/>
        </p:xfrm>
        <a:graphic>
          <a:graphicData uri="http://schemas.openxmlformats.org/drawingml/2006/chart">
            <c:chart xmlns:c="http://schemas.openxmlformats.org/drawingml/2006/chart" xmlns:r="http://schemas.openxmlformats.org/officeDocument/2006/relationships" r:id="rId2"/>
          </a:graphicData>
        </a:graphic>
      </p:graphicFrame>
    </p:spTree>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an IdP to CILogon</a:t>
            </a:r>
            <a:endParaRPr lang="en-US" dirty="0"/>
          </a:p>
        </p:txBody>
      </p:sp>
      <p:sp>
        <p:nvSpPr>
          <p:cNvPr id="7" name="Content Placeholder 6"/>
          <p:cNvSpPr>
            <a:spLocks noGrp="1"/>
          </p:cNvSpPr>
          <p:nvPr>
            <p:ph idx="1"/>
          </p:nvPr>
        </p:nvSpPr>
        <p:spPr/>
        <p:txBody>
          <a:bodyPr/>
          <a:lstStyle/>
          <a:p>
            <a:r>
              <a:rPr lang="en-US" dirty="0" smtClean="0"/>
              <a:t>Use self-service web application or</a:t>
            </a:r>
            <a:br>
              <a:rPr lang="en-US" dirty="0" smtClean="0"/>
            </a:br>
            <a:r>
              <a:rPr lang="en-US" dirty="0" smtClean="0"/>
              <a:t>contact us for assistance</a:t>
            </a:r>
            <a:endParaRPr lang="en-US" dirty="0"/>
          </a:p>
        </p:txBody>
      </p:sp>
      <p:pic>
        <p:nvPicPr>
          <p:cNvPr id="3" name="Picture 2" descr="2013-07-cilogon-request.tiff"/>
          <p:cNvPicPr>
            <a:picLocks noChangeAspect="1"/>
          </p:cNvPicPr>
          <p:nvPr/>
        </p:nvPicPr>
        <p:blipFill rotWithShape="1">
          <a:blip r:embed="rId2">
            <a:extLst>
              <a:ext uri="{28A0092B-C50C-407E-A947-70E740481C1C}">
                <a14:useLocalDpi xmlns:a14="http://schemas.microsoft.com/office/drawing/2010/main" val="0"/>
              </a:ext>
            </a:extLst>
          </a:blip>
          <a:srcRect l="2228" t="46052" r="3711" b="12088"/>
          <a:stretch/>
        </p:blipFill>
        <p:spPr>
          <a:xfrm>
            <a:off x="42164" y="3336052"/>
            <a:ext cx="4288536" cy="2743200"/>
          </a:xfrm>
          <a:prstGeom prst="rect">
            <a:avLst/>
          </a:prstGeom>
        </p:spPr>
      </p:pic>
      <p:sp>
        <p:nvSpPr>
          <p:cNvPr id="4" name="TextBox 3"/>
          <p:cNvSpPr txBox="1"/>
          <p:nvPr/>
        </p:nvSpPr>
        <p:spPr>
          <a:xfrm>
            <a:off x="106467" y="2880731"/>
            <a:ext cx="4224233" cy="461665"/>
          </a:xfrm>
          <a:prstGeom prst="rect">
            <a:avLst/>
          </a:prstGeom>
          <a:noFill/>
        </p:spPr>
        <p:txBody>
          <a:bodyPr wrap="none" rtlCol="0">
            <a:spAutoFit/>
          </a:bodyPr>
          <a:lstStyle/>
          <a:p>
            <a:r>
              <a:rPr lang="en-US" sz="2400" dirty="0"/>
              <a:t>https://cilogon.org/</a:t>
            </a:r>
            <a:r>
              <a:rPr lang="en-US" sz="2400" dirty="0" err="1"/>
              <a:t>requestidp</a:t>
            </a:r>
            <a:r>
              <a:rPr lang="en-US" sz="2400" dirty="0"/>
              <a:t>/</a:t>
            </a:r>
          </a:p>
        </p:txBody>
      </p:sp>
      <p:pic>
        <p:nvPicPr>
          <p:cNvPr id="5" name="Picture 4" descr="2013-cilogon-testidp.tiff"/>
          <p:cNvPicPr>
            <a:picLocks noChangeAspect="1"/>
          </p:cNvPicPr>
          <p:nvPr/>
        </p:nvPicPr>
        <p:blipFill rotWithShape="1">
          <a:blip r:embed="rId3">
            <a:extLst>
              <a:ext uri="{28A0092B-C50C-407E-A947-70E740481C1C}">
                <a14:useLocalDpi xmlns:a14="http://schemas.microsoft.com/office/drawing/2010/main" val="0"/>
              </a:ext>
            </a:extLst>
          </a:blip>
          <a:srcRect t="25846" b="12307"/>
          <a:stretch/>
        </p:blipFill>
        <p:spPr>
          <a:xfrm>
            <a:off x="4445000" y="3345841"/>
            <a:ext cx="4597400" cy="2926080"/>
          </a:xfrm>
          <a:prstGeom prst="rect">
            <a:avLst/>
          </a:prstGeom>
        </p:spPr>
      </p:pic>
      <p:sp>
        <p:nvSpPr>
          <p:cNvPr id="6" name="TextBox 5"/>
          <p:cNvSpPr txBox="1"/>
          <p:nvPr/>
        </p:nvSpPr>
        <p:spPr>
          <a:xfrm>
            <a:off x="4847893" y="2880731"/>
            <a:ext cx="3698448" cy="461665"/>
          </a:xfrm>
          <a:prstGeom prst="rect">
            <a:avLst/>
          </a:prstGeom>
          <a:noFill/>
        </p:spPr>
        <p:txBody>
          <a:bodyPr wrap="none" rtlCol="0">
            <a:spAutoFit/>
          </a:bodyPr>
          <a:lstStyle/>
          <a:p>
            <a:r>
              <a:rPr lang="en-US" sz="2400" dirty="0"/>
              <a:t>https://cilogon.org/</a:t>
            </a:r>
            <a:r>
              <a:rPr lang="en-US" sz="2400" dirty="0" err="1"/>
              <a:t>testidp</a:t>
            </a:r>
            <a:r>
              <a:rPr lang="en-US" sz="2400" dirty="0"/>
              <a:t>/</a:t>
            </a:r>
          </a:p>
        </p:txBody>
      </p:sp>
    </p:spTree>
    <p:extLst>
      <p:ext uri="{BB962C8B-B14F-4D97-AF65-F5344CB8AC3E}">
        <p14:creationId xmlns:p14="http://schemas.microsoft.com/office/powerpoint/2010/main" val="4051623061"/>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201311-RandS.tif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1476"/>
            <a:ext cx="9144000" cy="6655048"/>
          </a:xfrm>
          <a:prstGeom prst="rect">
            <a:avLst/>
          </a:prstGeom>
        </p:spPr>
      </p:pic>
      <p:sp>
        <p:nvSpPr>
          <p:cNvPr id="3" name="Right Arrow 2"/>
          <p:cNvSpPr/>
          <p:nvPr/>
        </p:nvSpPr>
        <p:spPr>
          <a:xfrm>
            <a:off x="0" y="3918680"/>
            <a:ext cx="535520" cy="39932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Up Arrow 3"/>
          <p:cNvSpPr/>
          <p:nvPr/>
        </p:nvSpPr>
        <p:spPr>
          <a:xfrm>
            <a:off x="8376328" y="3553968"/>
            <a:ext cx="395139" cy="978408"/>
          </a:xfrm>
          <a:prstGeom prst="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Oval Callout 4"/>
          <p:cNvSpPr/>
          <p:nvPr/>
        </p:nvSpPr>
        <p:spPr>
          <a:xfrm>
            <a:off x="4590169" y="760088"/>
            <a:ext cx="4181298" cy="1825528"/>
          </a:xfrm>
          <a:prstGeom prst="wedgeEllipseCallou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schemeClr val="tx1"/>
                </a:solidFill>
              </a:rPr>
              <a:t>InCommon Research and Scholarship program helps services connect with identity providers.</a:t>
            </a:r>
            <a:endParaRPr lang="en-US" sz="2000" dirty="0">
              <a:solidFill>
                <a:schemeClr val="tx1"/>
              </a:solidFill>
            </a:endParaRPr>
          </a:p>
        </p:txBody>
      </p:sp>
    </p:spTree>
    <p:extLst>
      <p:ext uri="{BB962C8B-B14F-4D97-AF65-F5344CB8AC3E}">
        <p14:creationId xmlns:p14="http://schemas.microsoft.com/office/powerpoint/2010/main" val="4236694914"/>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Registered Users Per IdP</a:t>
            </a:r>
            <a:endParaRPr lang="en-US" dirty="0"/>
          </a:p>
        </p:txBody>
      </p:sp>
      <p:graphicFrame>
        <p:nvGraphicFramePr>
          <p:cNvPr id="5" name="Chart 4"/>
          <p:cNvGraphicFramePr>
            <a:graphicFrameLocks/>
          </p:cNvGraphicFramePr>
          <p:nvPr>
            <p:extLst>
              <p:ext uri="{D42A27DB-BD31-4B8C-83A1-F6EECF244321}">
                <p14:modId xmlns:p14="http://schemas.microsoft.com/office/powerpoint/2010/main" val="4145129417"/>
              </p:ext>
            </p:extLst>
          </p:nvPr>
        </p:nvGraphicFramePr>
        <p:xfrm>
          <a:off x="0" y="1162761"/>
          <a:ext cx="11383620" cy="54864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69814649"/>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p:cNvGraphicFramePr/>
          <p:nvPr>
            <p:extLst>
              <p:ext uri="{D42A27DB-BD31-4B8C-83A1-F6EECF244321}">
                <p14:modId xmlns:p14="http://schemas.microsoft.com/office/powerpoint/2010/main" val="3062457835"/>
              </p:ext>
            </p:extLst>
          </p:nvPr>
        </p:nvGraphicFramePr>
        <p:xfrm>
          <a:off x="0" y="235693"/>
          <a:ext cx="9144000" cy="593650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642243920"/>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p:cNvGraphicFramePr/>
          <p:nvPr>
            <p:extLst>
              <p:ext uri="{D42A27DB-BD31-4B8C-83A1-F6EECF244321}">
                <p14:modId xmlns:p14="http://schemas.microsoft.com/office/powerpoint/2010/main" val="641311370"/>
              </p:ext>
            </p:extLst>
          </p:nvPr>
        </p:nvGraphicFramePr>
        <p:xfrm>
          <a:off x="457200" y="1619070"/>
          <a:ext cx="8229600" cy="4572000"/>
        </p:xfrm>
        <a:graphic>
          <a:graphicData uri="http://schemas.openxmlformats.org/drawingml/2006/chart">
            <c:chart xmlns:c="http://schemas.openxmlformats.org/drawingml/2006/chart" xmlns:r="http://schemas.openxmlformats.org/officeDocument/2006/relationships" r:id="rId2"/>
          </a:graphicData>
        </a:graphic>
      </p:graphicFrame>
      <p:sp>
        <p:nvSpPr>
          <p:cNvPr id="3" name="Title 2"/>
          <p:cNvSpPr>
            <a:spLocks noGrp="1"/>
          </p:cNvSpPr>
          <p:nvPr>
            <p:ph type="title"/>
          </p:nvPr>
        </p:nvSpPr>
        <p:spPr/>
        <p:txBody>
          <a:bodyPr/>
          <a:lstStyle/>
          <a:p>
            <a:r>
              <a:rPr lang="en-US" dirty="0" smtClean="0"/>
              <a:t>% of Total Certificates Issued</a:t>
            </a:r>
            <a:endParaRPr lang="en-US" dirty="0"/>
          </a:p>
        </p:txBody>
      </p:sp>
    </p:spTree>
    <p:extLst>
      <p:ext uri="{BB962C8B-B14F-4D97-AF65-F5344CB8AC3E}">
        <p14:creationId xmlns:p14="http://schemas.microsoft.com/office/powerpoint/2010/main" val="3074156242"/>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p:cNvGraphicFramePr/>
          <p:nvPr>
            <p:extLst>
              <p:ext uri="{D42A27DB-BD31-4B8C-83A1-F6EECF244321}">
                <p14:modId xmlns:p14="http://schemas.microsoft.com/office/powerpoint/2010/main" val="3632872496"/>
              </p:ext>
            </p:extLst>
          </p:nvPr>
        </p:nvGraphicFramePr>
        <p:xfrm>
          <a:off x="0" y="235693"/>
          <a:ext cx="9144000" cy="593650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777812558"/>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CILogon – https://cilogon.org/</a:t>
            </a:r>
            <a:endParaRPr lang="en-US" dirty="0"/>
          </a:p>
        </p:txBody>
      </p:sp>
      <p:sp>
        <p:nvSpPr>
          <p:cNvPr id="3" name="Content Placeholder 2"/>
          <p:cNvSpPr>
            <a:spLocks noGrp="1"/>
          </p:cNvSpPr>
          <p:nvPr>
            <p:ph idx="1"/>
          </p:nvPr>
        </p:nvSpPr>
        <p:spPr>
          <a:xfrm>
            <a:off x="457201" y="1600200"/>
            <a:ext cx="3962400" cy="4525963"/>
          </a:xfrm>
        </p:spPr>
        <p:txBody>
          <a:bodyPr/>
          <a:lstStyle/>
          <a:p>
            <a:r>
              <a:rPr lang="en-US" dirty="0" smtClean="0"/>
              <a:t>Provides personal digital certificates for access to cyberinfrastructure</a:t>
            </a:r>
          </a:p>
          <a:p>
            <a:r>
              <a:rPr lang="en-US" dirty="0" smtClean="0"/>
              <a:t>Uses federated authentication for user identification</a:t>
            </a:r>
          </a:p>
          <a:p>
            <a:endParaRPr lang="en-US" dirty="0"/>
          </a:p>
        </p:txBody>
      </p:sp>
      <p:pic>
        <p:nvPicPr>
          <p:cNvPr id="5" name="Picture 4" descr="2013-07-cilogonhome.tif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19601" y="1600200"/>
            <a:ext cx="4632960" cy="3848100"/>
          </a:xfrm>
          <a:prstGeom prst="rect">
            <a:avLst/>
          </a:prstGeom>
        </p:spPr>
      </p:pic>
    </p:spTree>
    <p:extLst>
      <p:ext uri="{BB962C8B-B14F-4D97-AF65-F5344CB8AC3E}">
        <p14:creationId xmlns:p14="http://schemas.microsoft.com/office/powerpoint/2010/main" val="3745031560"/>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ligo</a:t>
            </a:r>
            <a:r>
              <a:rPr lang="en-US" dirty="0" smtClean="0"/>
              <a:t>-proxy-</a:t>
            </a:r>
            <a:r>
              <a:rPr lang="en-US" dirty="0" err="1" smtClean="0"/>
              <a:t>init</a:t>
            </a:r>
            <a:r>
              <a:rPr lang="en-US" dirty="0" smtClean="0"/>
              <a:t> using CILogon ECP</a:t>
            </a:r>
            <a:endParaRPr lang="en-US" dirty="0"/>
          </a:p>
        </p:txBody>
      </p:sp>
      <p:sp>
        <p:nvSpPr>
          <p:cNvPr id="3" name="Content Placeholder 2"/>
          <p:cNvSpPr>
            <a:spLocks noGrp="1"/>
          </p:cNvSpPr>
          <p:nvPr>
            <p:ph idx="1"/>
          </p:nvPr>
        </p:nvSpPr>
        <p:spPr>
          <a:xfrm>
            <a:off x="457200" y="1600200"/>
            <a:ext cx="8686800" cy="4525963"/>
          </a:xfrm>
        </p:spPr>
        <p:txBody>
          <a:bodyPr>
            <a:normAutofit/>
          </a:bodyPr>
          <a:lstStyle/>
          <a:p>
            <a:pPr marL="0" indent="0">
              <a:buNone/>
            </a:pPr>
            <a:r>
              <a:rPr lang="en-US" sz="1600" dirty="0">
                <a:latin typeface="+mn-lt"/>
                <a:cs typeface="Courier New"/>
              </a:rPr>
              <a:t>$ </a:t>
            </a:r>
            <a:r>
              <a:rPr lang="en-US" sz="1600" dirty="0" err="1">
                <a:latin typeface="+mn-lt"/>
                <a:cs typeface="Courier New"/>
              </a:rPr>
              <a:t>ligo</a:t>
            </a:r>
            <a:r>
              <a:rPr lang="en-US" sz="1600" dirty="0">
                <a:latin typeface="+mn-lt"/>
                <a:cs typeface="Courier New"/>
              </a:rPr>
              <a:t>-proxy-</a:t>
            </a:r>
            <a:r>
              <a:rPr lang="en-US" sz="1600" dirty="0" err="1">
                <a:latin typeface="+mn-lt"/>
                <a:cs typeface="Courier New"/>
              </a:rPr>
              <a:t>init</a:t>
            </a:r>
            <a:r>
              <a:rPr lang="en-US" sz="1600" dirty="0">
                <a:latin typeface="+mn-lt"/>
                <a:cs typeface="Courier New"/>
              </a:rPr>
              <a:t> </a:t>
            </a:r>
            <a:r>
              <a:rPr lang="en-US" sz="1600" dirty="0" err="1">
                <a:latin typeface="+mn-lt"/>
                <a:cs typeface="Courier New"/>
              </a:rPr>
              <a:t>scott.koranda</a:t>
            </a:r>
            <a:endParaRPr lang="en-US" sz="1600" dirty="0">
              <a:latin typeface="+mn-lt"/>
              <a:cs typeface="Courier New"/>
            </a:endParaRPr>
          </a:p>
          <a:p>
            <a:pPr marL="0" indent="0">
              <a:buNone/>
            </a:pPr>
            <a:r>
              <a:rPr lang="en-US" sz="1600" dirty="0">
                <a:latin typeface="+mn-lt"/>
                <a:cs typeface="Courier New"/>
              </a:rPr>
              <a:t>Your identity: </a:t>
            </a:r>
            <a:r>
              <a:rPr lang="en-US" sz="1600" dirty="0" err="1">
                <a:latin typeface="+mn-lt"/>
                <a:cs typeface="Courier New"/>
              </a:rPr>
              <a:t>scott.koranda@LIGO.ORG</a:t>
            </a:r>
            <a:endParaRPr lang="en-US" sz="1600" dirty="0">
              <a:latin typeface="+mn-lt"/>
              <a:cs typeface="Courier New"/>
            </a:endParaRPr>
          </a:p>
          <a:p>
            <a:pPr marL="0" indent="0">
              <a:buNone/>
            </a:pPr>
            <a:r>
              <a:rPr lang="en-US" sz="1600" dirty="0">
                <a:latin typeface="+mn-lt"/>
                <a:cs typeface="Courier New"/>
              </a:rPr>
              <a:t>Enter pass phrase for this identity:</a:t>
            </a:r>
          </a:p>
          <a:p>
            <a:pPr marL="0" indent="0">
              <a:buNone/>
            </a:pPr>
            <a:r>
              <a:rPr lang="en-US" sz="1600" dirty="0">
                <a:latin typeface="+mn-lt"/>
                <a:cs typeface="Courier New"/>
              </a:rPr>
              <a:t>Creating proxy .................................... Done</a:t>
            </a:r>
          </a:p>
          <a:p>
            <a:pPr marL="0" indent="0">
              <a:buNone/>
            </a:pPr>
            <a:r>
              <a:rPr lang="en-US" sz="1600" dirty="0">
                <a:latin typeface="+mn-lt"/>
                <a:cs typeface="Courier New"/>
              </a:rPr>
              <a:t>Your proxy is valid until: Mar 5 13:45:16 2013 GMT</a:t>
            </a:r>
          </a:p>
          <a:p>
            <a:pPr marL="0" indent="0">
              <a:buNone/>
            </a:pPr>
            <a:r>
              <a:rPr lang="en-US" sz="1600" dirty="0">
                <a:latin typeface="+mn-lt"/>
                <a:cs typeface="Courier New"/>
              </a:rPr>
              <a:t>$ grid-proxy-info -all</a:t>
            </a:r>
          </a:p>
          <a:p>
            <a:pPr marL="0" indent="0">
              <a:buNone/>
            </a:pPr>
            <a:r>
              <a:rPr lang="en-US" sz="1600" dirty="0">
                <a:latin typeface="+mn-lt"/>
                <a:cs typeface="Courier New"/>
              </a:rPr>
              <a:t>subject  : /DC=org/DC=cilogon/C=US/O=LIGO/CN=Scott Koranda </a:t>
            </a:r>
            <a:r>
              <a:rPr lang="en-US" sz="1600" dirty="0" err="1">
                <a:latin typeface="+mn-lt"/>
                <a:cs typeface="Courier New"/>
              </a:rPr>
              <a:t>scott.koranda@ligo.org</a:t>
            </a:r>
            <a:endParaRPr lang="en-US" sz="1600" dirty="0">
              <a:latin typeface="+mn-lt"/>
              <a:cs typeface="Courier New"/>
            </a:endParaRPr>
          </a:p>
          <a:p>
            <a:pPr marL="0" indent="0">
              <a:buNone/>
            </a:pPr>
            <a:r>
              <a:rPr lang="en-US" sz="1600" dirty="0">
                <a:latin typeface="+mn-lt"/>
                <a:cs typeface="Courier New"/>
              </a:rPr>
              <a:t>issuer   : /DC=org/DC=cilogon/C=US/O=CILogon/CN=CILogon Basic CA 1</a:t>
            </a:r>
          </a:p>
          <a:p>
            <a:pPr marL="0" indent="0">
              <a:buNone/>
            </a:pPr>
            <a:r>
              <a:rPr lang="en-US" sz="1600" dirty="0">
                <a:latin typeface="+mn-lt"/>
                <a:cs typeface="Courier New"/>
              </a:rPr>
              <a:t>identity : /DC=org/DC=cilogon/C=US/O=LIGO/CN=Scott Koranda </a:t>
            </a:r>
            <a:r>
              <a:rPr lang="en-US" sz="1600" dirty="0" err="1">
                <a:latin typeface="+mn-lt"/>
                <a:cs typeface="Courier New"/>
              </a:rPr>
              <a:t>scott.koranda@ligo.org</a:t>
            </a:r>
            <a:endParaRPr lang="en-US" sz="1600" dirty="0">
              <a:latin typeface="+mn-lt"/>
              <a:cs typeface="Courier New"/>
            </a:endParaRPr>
          </a:p>
          <a:p>
            <a:pPr marL="0" indent="0">
              <a:buNone/>
            </a:pPr>
            <a:r>
              <a:rPr lang="en-US" sz="1600" dirty="0">
                <a:latin typeface="+mn-lt"/>
                <a:cs typeface="Courier New"/>
              </a:rPr>
              <a:t>type     : end entity credential</a:t>
            </a:r>
          </a:p>
          <a:p>
            <a:pPr marL="0" indent="0">
              <a:buNone/>
            </a:pPr>
            <a:r>
              <a:rPr lang="en-US" sz="1600" dirty="0">
                <a:latin typeface="+mn-lt"/>
                <a:cs typeface="Courier New"/>
              </a:rPr>
              <a:t>strength : 2048 bits</a:t>
            </a:r>
          </a:p>
          <a:p>
            <a:pPr marL="0" indent="0">
              <a:buNone/>
            </a:pPr>
            <a:r>
              <a:rPr lang="en-US" sz="1600" dirty="0">
                <a:latin typeface="+mn-lt"/>
                <a:cs typeface="Courier New"/>
              </a:rPr>
              <a:t>path     : /</a:t>
            </a:r>
            <a:r>
              <a:rPr lang="en-US" sz="1600" dirty="0" err="1">
                <a:latin typeface="+mn-lt"/>
                <a:cs typeface="Courier New"/>
              </a:rPr>
              <a:t>tmp</a:t>
            </a:r>
            <a:r>
              <a:rPr lang="en-US" sz="1600" dirty="0">
                <a:latin typeface="+mn-lt"/>
                <a:cs typeface="Courier New"/>
              </a:rPr>
              <a:t>/x509up_u1000</a:t>
            </a:r>
          </a:p>
          <a:p>
            <a:pPr marL="0" indent="0">
              <a:buNone/>
            </a:pPr>
            <a:r>
              <a:rPr lang="en-US" sz="1600" dirty="0" err="1">
                <a:latin typeface="+mn-lt"/>
                <a:cs typeface="Courier New"/>
              </a:rPr>
              <a:t>timeleft</a:t>
            </a:r>
            <a:r>
              <a:rPr lang="en-US" sz="1600" dirty="0">
                <a:latin typeface="+mn-lt"/>
                <a:cs typeface="Courier New"/>
              </a:rPr>
              <a:t> : 71:59:52  (3.0 days</a:t>
            </a:r>
            <a:r>
              <a:rPr lang="en-US" sz="1600" dirty="0" smtClean="0">
                <a:latin typeface="+mn-lt"/>
                <a:cs typeface="Courier New"/>
              </a:rPr>
              <a:t>)</a:t>
            </a:r>
            <a:endParaRPr lang="en-US" sz="1600" dirty="0">
              <a:latin typeface="+mn-lt"/>
              <a:cs typeface="Courier New"/>
            </a:endParaRPr>
          </a:p>
        </p:txBody>
      </p:sp>
    </p:spTree>
    <p:extLst>
      <p:ext uri="{BB962C8B-B14F-4D97-AF65-F5344CB8AC3E}">
        <p14:creationId xmlns:p14="http://schemas.microsoft.com/office/powerpoint/2010/main" val="2313730167"/>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Conclusions</a:t>
            </a:r>
            <a:endParaRPr lang="en-US" dirty="0"/>
          </a:p>
        </p:txBody>
      </p:sp>
      <p:sp>
        <p:nvSpPr>
          <p:cNvPr id="5" name="Content Placeholder 4"/>
          <p:cNvSpPr>
            <a:spLocks noGrp="1"/>
          </p:cNvSpPr>
          <p:nvPr>
            <p:ph idx="1"/>
          </p:nvPr>
        </p:nvSpPr>
        <p:spPr/>
        <p:txBody>
          <a:bodyPr>
            <a:normAutofit lnSpcReduction="10000"/>
          </a:bodyPr>
          <a:lstStyle/>
          <a:p>
            <a:r>
              <a:rPr lang="en-US" dirty="0" smtClean="0"/>
              <a:t>CILogon issues personal digital certificates using federated authentication</a:t>
            </a:r>
          </a:p>
          <a:p>
            <a:pPr lvl="1"/>
            <a:r>
              <a:rPr lang="en-US" dirty="0" smtClean="0"/>
              <a:t>Bridging InCommon and IGTF</a:t>
            </a:r>
          </a:p>
          <a:p>
            <a:pPr lvl="1"/>
            <a:r>
              <a:rPr lang="en-US" dirty="0" smtClean="0"/>
              <a:t>Supporting multiple levels of assurance</a:t>
            </a:r>
          </a:p>
          <a:p>
            <a:pPr lvl="1"/>
            <a:r>
              <a:rPr lang="en-US" dirty="0"/>
              <a:t>I</a:t>
            </a:r>
            <a:r>
              <a:rPr lang="en-US" dirty="0" smtClean="0"/>
              <a:t>ntegrated with cyberinfrastructure</a:t>
            </a:r>
          </a:p>
          <a:p>
            <a:r>
              <a:rPr lang="en-US" dirty="0" smtClean="0"/>
              <a:t>InCommon supports cyberinfrastructure providers through the R&amp;S program</a:t>
            </a:r>
          </a:p>
          <a:p>
            <a:r>
              <a:rPr lang="en-US" dirty="0" smtClean="0"/>
              <a:t>Let’s collaborate on the use of federated identities with cyberinfrastructure!</a:t>
            </a:r>
          </a:p>
        </p:txBody>
      </p:sp>
    </p:spTree>
    <p:extLst>
      <p:ext uri="{BB962C8B-B14F-4D97-AF65-F5344CB8AC3E}">
        <p14:creationId xmlns:p14="http://schemas.microsoft.com/office/powerpoint/2010/main" val="3447135233"/>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Thanks!</a:t>
            </a:r>
            <a:endParaRPr lang="en-US" dirty="0"/>
          </a:p>
        </p:txBody>
      </p:sp>
      <p:sp>
        <p:nvSpPr>
          <p:cNvPr id="3" name="Content Placeholder 2"/>
          <p:cNvSpPr>
            <a:spLocks noGrp="1"/>
          </p:cNvSpPr>
          <p:nvPr>
            <p:ph idx="1"/>
          </p:nvPr>
        </p:nvSpPr>
        <p:spPr/>
        <p:txBody>
          <a:bodyPr/>
          <a:lstStyle/>
          <a:p>
            <a:pPr marL="0" indent="0" algn="ctr">
              <a:buNone/>
            </a:pPr>
            <a:endParaRPr lang="en-US" dirty="0" smtClean="0"/>
          </a:p>
          <a:p>
            <a:pPr marL="0" indent="0" algn="ctr">
              <a:buNone/>
            </a:pPr>
            <a:r>
              <a:rPr lang="en-US" dirty="0" err="1" smtClean="0"/>
              <a:t>info@cilogon.org</a:t>
            </a:r>
            <a:r>
              <a:rPr lang="en-US" dirty="0"/>
              <a:t/>
            </a:r>
            <a:br>
              <a:rPr lang="en-US" dirty="0"/>
            </a:br>
            <a:r>
              <a:rPr lang="en-US" dirty="0" smtClean="0"/>
              <a:t>jbasney</a:t>
            </a:r>
            <a:r>
              <a:rPr lang="en-US" dirty="0" smtClean="0"/>
              <a:t>@ncsa.illinois.edu</a:t>
            </a:r>
            <a:endParaRPr lang="en-US" dirty="0" smtClean="0"/>
          </a:p>
          <a:p>
            <a:pPr marL="0" indent="0" algn="ctr">
              <a:buNone/>
            </a:pPr>
            <a:endParaRPr lang="en-US" dirty="0"/>
          </a:p>
          <a:p>
            <a:pPr marL="0" indent="0" algn="ctr">
              <a:buNone/>
            </a:pPr>
            <a:r>
              <a:rPr lang="en-US" dirty="0" err="1" smtClean="0"/>
              <a:t>www.cilogon.org</a:t>
            </a:r>
            <a:r>
              <a:rPr lang="en-US" dirty="0" smtClean="0"/>
              <a:t>/</a:t>
            </a:r>
            <a:r>
              <a:rPr lang="en-US" dirty="0" err="1" smtClean="0"/>
              <a:t>faq</a:t>
            </a:r>
            <a:endParaRPr lang="en-US" dirty="0" smtClean="0"/>
          </a:p>
          <a:p>
            <a:pPr marL="0" indent="0" algn="ctr">
              <a:buNone/>
            </a:pPr>
            <a:endParaRPr lang="en-US" dirty="0"/>
          </a:p>
          <a:p>
            <a:pPr marL="0" indent="0" algn="ctr">
              <a:buNone/>
            </a:pPr>
            <a:r>
              <a:rPr lang="ro-RO" dirty="0" smtClean="0"/>
              <a:t>dx.doi.org</a:t>
            </a:r>
            <a:r>
              <a:rPr lang="ro-RO" dirty="0"/>
              <a:t>/10.1145/2484762.2484791</a:t>
            </a:r>
            <a:endParaRPr lang="en-US" dirty="0"/>
          </a:p>
        </p:txBody>
      </p:sp>
    </p:spTree>
    <p:extLst>
      <p:ext uri="{BB962C8B-B14F-4D97-AF65-F5344CB8AC3E}">
        <p14:creationId xmlns:p14="http://schemas.microsoft.com/office/powerpoint/2010/main" val="3306811303"/>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2013-07-google2f.tiff"/>
          <p:cNvPicPr>
            <a:picLocks noChangeAspect="1"/>
          </p:cNvPicPr>
          <p:nvPr/>
        </p:nvPicPr>
        <p:blipFill rotWithShape="1">
          <a:blip r:embed="rId2">
            <a:extLst>
              <a:ext uri="{28A0092B-C50C-407E-A947-70E740481C1C}">
                <a14:useLocalDpi xmlns:a14="http://schemas.microsoft.com/office/drawing/2010/main" val="0"/>
              </a:ext>
            </a:extLst>
          </a:blip>
          <a:srcRect b="20815"/>
          <a:stretch/>
        </p:blipFill>
        <p:spPr>
          <a:xfrm>
            <a:off x="5699760" y="4327843"/>
            <a:ext cx="2987040" cy="1874520"/>
          </a:xfrm>
          <a:prstGeom prst="rect">
            <a:avLst/>
          </a:prstGeom>
        </p:spPr>
      </p:pic>
      <p:sp>
        <p:nvSpPr>
          <p:cNvPr id="2" name="Title 1"/>
          <p:cNvSpPr>
            <a:spLocks noGrp="1"/>
          </p:cNvSpPr>
          <p:nvPr>
            <p:ph type="title"/>
          </p:nvPr>
        </p:nvSpPr>
        <p:spPr/>
        <p:txBody>
          <a:bodyPr/>
          <a:lstStyle/>
          <a:p>
            <a:r>
              <a:rPr lang="en-US" dirty="0" smtClean="0"/>
              <a:t>Federated Authentication</a:t>
            </a:r>
            <a:endParaRPr lang="en-US" dirty="0"/>
          </a:p>
        </p:txBody>
      </p:sp>
      <p:sp>
        <p:nvSpPr>
          <p:cNvPr id="3" name="Content Placeholder 2"/>
          <p:cNvSpPr>
            <a:spLocks noGrp="1"/>
          </p:cNvSpPr>
          <p:nvPr>
            <p:ph idx="1"/>
          </p:nvPr>
        </p:nvSpPr>
        <p:spPr/>
        <p:txBody>
          <a:bodyPr/>
          <a:lstStyle/>
          <a:p>
            <a:r>
              <a:rPr lang="en-US" dirty="0" smtClean="0"/>
              <a:t>Log on to CILogon using your campus (InCommon) or Google (OpenID) account</a:t>
            </a:r>
            <a:endParaRPr lang="en-US" dirty="0"/>
          </a:p>
        </p:txBody>
      </p:sp>
      <p:pic>
        <p:nvPicPr>
          <p:cNvPr id="5" name="Picture 4" descr="2013-07-cilogon-google-login.tiff"/>
          <p:cNvPicPr>
            <a:picLocks noChangeAspect="1"/>
          </p:cNvPicPr>
          <p:nvPr/>
        </p:nvPicPr>
        <p:blipFill rotWithShape="1">
          <a:blip r:embed="rId3">
            <a:extLst>
              <a:ext uri="{28A0092B-C50C-407E-A947-70E740481C1C}">
                <a14:useLocalDpi xmlns:a14="http://schemas.microsoft.com/office/drawing/2010/main" val="0"/>
              </a:ext>
            </a:extLst>
          </a:blip>
          <a:srcRect b="20186"/>
          <a:stretch/>
        </p:blipFill>
        <p:spPr>
          <a:xfrm>
            <a:off x="4246880" y="2890838"/>
            <a:ext cx="4439920" cy="2185416"/>
          </a:xfrm>
          <a:prstGeom prst="rect">
            <a:avLst/>
          </a:prstGeom>
        </p:spPr>
      </p:pic>
      <p:pic>
        <p:nvPicPr>
          <p:cNvPr id="4" name="Picture 3" descr="2013-07-uiuc-login.tiff"/>
          <p:cNvPicPr>
            <a:picLocks noChangeAspect="1"/>
          </p:cNvPicPr>
          <p:nvPr/>
        </p:nvPicPr>
        <p:blipFill rotWithShape="1">
          <a:blip r:embed="rId4">
            <a:extLst>
              <a:ext uri="{28A0092B-C50C-407E-A947-70E740481C1C}">
                <a14:useLocalDpi xmlns:a14="http://schemas.microsoft.com/office/drawing/2010/main" val="0"/>
              </a:ext>
            </a:extLst>
          </a:blip>
          <a:srcRect t="5" b="73014"/>
          <a:stretch/>
        </p:blipFill>
        <p:spPr>
          <a:xfrm>
            <a:off x="804334" y="3520401"/>
            <a:ext cx="3159760" cy="1953154"/>
          </a:xfrm>
          <a:prstGeom prst="rect">
            <a:avLst/>
          </a:prstGeom>
        </p:spPr>
      </p:pic>
    </p:spTree>
    <p:extLst>
      <p:ext uri="{BB962C8B-B14F-4D97-AF65-F5344CB8AC3E}">
        <p14:creationId xmlns:p14="http://schemas.microsoft.com/office/powerpoint/2010/main" val="2313612326"/>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Bridging InCommon and IGTF</a:t>
            </a:r>
            <a:endParaRPr lang="en-US" dirty="0"/>
          </a:p>
        </p:txBody>
      </p:sp>
      <p:sp>
        <p:nvSpPr>
          <p:cNvPr id="3" name="Content Placeholder 2"/>
          <p:cNvSpPr>
            <a:spLocks noGrp="1"/>
          </p:cNvSpPr>
          <p:nvPr>
            <p:ph idx="1"/>
          </p:nvPr>
        </p:nvSpPr>
        <p:spPr/>
        <p:txBody>
          <a:bodyPr/>
          <a:lstStyle/>
          <a:p>
            <a:r>
              <a:rPr lang="en-US" dirty="0" smtClean="0"/>
              <a:t>Translating mechanism and policy across higher education and grid trust federations</a:t>
            </a:r>
            <a:endParaRPr lang="en-US" dirty="0"/>
          </a:p>
        </p:txBody>
      </p:sp>
      <p:pic>
        <p:nvPicPr>
          <p:cNvPr id="4" name="Picture 3" descr="2013-07-incommon-participants.tiff"/>
          <p:cNvPicPr>
            <a:picLocks noChangeAspect="1"/>
          </p:cNvPicPr>
          <p:nvPr/>
        </p:nvPicPr>
        <p:blipFill rotWithShape="1">
          <a:blip r:embed="rId2">
            <a:extLst>
              <a:ext uri="{28A0092B-C50C-407E-A947-70E740481C1C}">
                <a14:useLocalDpi xmlns:a14="http://schemas.microsoft.com/office/drawing/2010/main" val="0"/>
              </a:ext>
            </a:extLst>
          </a:blip>
          <a:srcRect l="-1" t="1832" r="1265" b="48338"/>
          <a:stretch/>
        </p:blipFill>
        <p:spPr>
          <a:xfrm>
            <a:off x="287867" y="2804233"/>
            <a:ext cx="4709160" cy="3493008"/>
          </a:xfrm>
          <a:prstGeom prst="rect">
            <a:avLst/>
          </a:prstGeom>
        </p:spPr>
      </p:pic>
      <p:pic>
        <p:nvPicPr>
          <p:cNvPr id="5" name="Picture 4" descr="igtf-map.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35880" y="3387417"/>
            <a:ext cx="3550920" cy="2326640"/>
          </a:xfrm>
          <a:prstGeom prst="rect">
            <a:avLst/>
          </a:prstGeom>
        </p:spPr>
      </p:pic>
    </p:spTree>
    <p:extLst>
      <p:ext uri="{BB962C8B-B14F-4D97-AF65-F5344CB8AC3E}">
        <p14:creationId xmlns:p14="http://schemas.microsoft.com/office/powerpoint/2010/main" val="1754379199"/>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REFEDSmap-1013.pdf"/>
          <p:cNvPicPr>
            <a:picLocks noChangeAspect="1"/>
          </p:cNvPicPr>
          <p:nvPr/>
        </p:nvPicPr>
        <p:blipFill rotWithShape="1">
          <a:blip r:embed="rId2">
            <a:extLst>
              <a:ext uri="{28A0092B-C50C-407E-A947-70E740481C1C}">
                <a14:useLocalDpi xmlns:a14="http://schemas.microsoft.com/office/drawing/2010/main" val="0"/>
              </a:ext>
            </a:extLst>
          </a:blip>
          <a:srcRect t="6533" b="6537"/>
          <a:stretch/>
        </p:blipFill>
        <p:spPr>
          <a:xfrm>
            <a:off x="45720" y="183594"/>
            <a:ext cx="9052560" cy="6080760"/>
          </a:xfrm>
          <a:prstGeom prst="rect">
            <a:avLst/>
          </a:prstGeom>
        </p:spPr>
      </p:pic>
      <p:sp>
        <p:nvSpPr>
          <p:cNvPr id="3" name="TextBox 2"/>
          <p:cNvSpPr txBox="1"/>
          <p:nvPr/>
        </p:nvSpPr>
        <p:spPr>
          <a:xfrm>
            <a:off x="0" y="6270650"/>
            <a:ext cx="9144000" cy="461665"/>
          </a:xfrm>
          <a:prstGeom prst="rect">
            <a:avLst/>
          </a:prstGeom>
          <a:solidFill>
            <a:schemeClr val="bg1"/>
          </a:solidFill>
        </p:spPr>
        <p:txBody>
          <a:bodyPr wrap="square" rtlCol="0">
            <a:spAutoFit/>
          </a:bodyPr>
          <a:lstStyle/>
          <a:p>
            <a:pPr algn="ctr"/>
            <a:r>
              <a:rPr lang="en-US" sz="2400" dirty="0" err="1" smtClean="0"/>
              <a:t>refeds.org</a:t>
            </a:r>
            <a:endParaRPr lang="en-US" sz="2400" dirty="0"/>
          </a:p>
        </p:txBody>
      </p:sp>
    </p:spTree>
    <p:extLst>
      <p:ext uri="{BB962C8B-B14F-4D97-AF65-F5344CB8AC3E}">
        <p14:creationId xmlns:p14="http://schemas.microsoft.com/office/powerpoint/2010/main" val="4255873762"/>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2013-11-edugain-participants.pdf"/>
          <p:cNvPicPr>
            <a:picLocks noChangeAspect="1"/>
          </p:cNvPicPr>
          <p:nvPr/>
        </p:nvPicPr>
        <p:blipFill rotWithShape="1">
          <a:blip r:embed="rId2">
            <a:extLst>
              <a:ext uri="{28A0092B-C50C-407E-A947-70E740481C1C}">
                <a14:useLocalDpi xmlns:a14="http://schemas.microsoft.com/office/drawing/2010/main" val="0"/>
              </a:ext>
            </a:extLst>
          </a:blip>
          <a:srcRect b="10460"/>
          <a:stretch/>
        </p:blipFill>
        <p:spPr>
          <a:xfrm>
            <a:off x="45720" y="0"/>
            <a:ext cx="9052560" cy="6263640"/>
          </a:xfrm>
          <a:prstGeom prst="rect">
            <a:avLst/>
          </a:prstGeom>
        </p:spPr>
      </p:pic>
      <p:sp>
        <p:nvSpPr>
          <p:cNvPr id="5" name="TextBox 4"/>
          <p:cNvSpPr txBox="1"/>
          <p:nvPr/>
        </p:nvSpPr>
        <p:spPr>
          <a:xfrm>
            <a:off x="0" y="6270650"/>
            <a:ext cx="9144000" cy="461665"/>
          </a:xfrm>
          <a:prstGeom prst="rect">
            <a:avLst/>
          </a:prstGeom>
          <a:solidFill>
            <a:schemeClr val="bg1"/>
          </a:solidFill>
        </p:spPr>
        <p:txBody>
          <a:bodyPr wrap="square" rtlCol="0">
            <a:spAutoFit/>
          </a:bodyPr>
          <a:lstStyle/>
          <a:p>
            <a:pPr algn="ctr"/>
            <a:r>
              <a:rPr lang="en-US" sz="2400" dirty="0" err="1" smtClean="0"/>
              <a:t>edugain.org</a:t>
            </a:r>
            <a:endParaRPr lang="en-US" sz="2400" dirty="0"/>
          </a:p>
        </p:txBody>
      </p:sp>
    </p:spTree>
    <p:extLst>
      <p:ext uri="{BB962C8B-B14F-4D97-AF65-F5344CB8AC3E}">
        <p14:creationId xmlns:p14="http://schemas.microsoft.com/office/powerpoint/2010/main" val="1363615810"/>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Multiple Levels of Assurance</a:t>
            </a:r>
            <a:endParaRPr lang="en-US" dirty="0"/>
          </a:p>
        </p:txBody>
      </p:sp>
      <p:sp>
        <p:nvSpPr>
          <p:cNvPr id="3" name="Content Placeholder 2"/>
          <p:cNvSpPr>
            <a:spLocks noGrp="1"/>
          </p:cNvSpPr>
          <p:nvPr>
            <p:ph idx="1"/>
          </p:nvPr>
        </p:nvSpPr>
        <p:spPr>
          <a:xfrm>
            <a:off x="457200" y="1600200"/>
            <a:ext cx="4639733" cy="4525963"/>
          </a:xfrm>
        </p:spPr>
        <p:txBody>
          <a:bodyPr>
            <a:normAutofit fontScale="92500" lnSpcReduction="10000"/>
          </a:bodyPr>
          <a:lstStyle/>
          <a:p>
            <a:r>
              <a:rPr lang="en-US" dirty="0" smtClean="0"/>
              <a:t>CILogon Silver CA is accredited by IGTF</a:t>
            </a:r>
          </a:p>
          <a:p>
            <a:pPr lvl="1"/>
            <a:r>
              <a:rPr lang="en-US" dirty="0"/>
              <a:t>Using InCommon Silver (Level 2) identities</a:t>
            </a:r>
          </a:p>
          <a:p>
            <a:r>
              <a:rPr lang="en-US" dirty="0" smtClean="0"/>
              <a:t>IGTF IOTA profile for CILogon Basic under development</a:t>
            </a:r>
          </a:p>
          <a:p>
            <a:r>
              <a:rPr lang="en-US" dirty="0" smtClean="0"/>
              <a:t>Google </a:t>
            </a:r>
            <a:r>
              <a:rPr lang="en-US" dirty="0" smtClean="0"/>
              <a:t>Authenticator support for second authentication factor</a:t>
            </a:r>
            <a:endParaRPr lang="en-US" dirty="0"/>
          </a:p>
        </p:txBody>
      </p:sp>
      <p:pic>
        <p:nvPicPr>
          <p:cNvPr id="4" name="Picture 3" descr="IGTF.gi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28267" y="2241550"/>
            <a:ext cx="1371600" cy="641350"/>
          </a:xfrm>
          <a:prstGeom prst="rect">
            <a:avLst/>
          </a:prstGeom>
        </p:spPr>
      </p:pic>
      <p:pic>
        <p:nvPicPr>
          <p:cNvPr id="5" name="Picture 4" descr="IC_Silver.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26375" y="2022475"/>
            <a:ext cx="860425" cy="860425"/>
          </a:xfrm>
          <a:prstGeom prst="rect">
            <a:avLst/>
          </a:prstGeom>
        </p:spPr>
      </p:pic>
      <p:pic>
        <p:nvPicPr>
          <p:cNvPr id="6" name="Picture 5" descr="201211-cilogon-2fauth.png"/>
          <p:cNvPicPr>
            <a:picLocks noChangeAspect="1"/>
          </p:cNvPicPr>
          <p:nvPr/>
        </p:nvPicPr>
        <p:blipFill rotWithShape="1">
          <a:blip r:embed="rId4">
            <a:extLst>
              <a:ext uri="{28A0092B-C50C-407E-A947-70E740481C1C}">
                <a14:useLocalDpi xmlns:a14="http://schemas.microsoft.com/office/drawing/2010/main" val="0"/>
              </a:ext>
            </a:extLst>
          </a:blip>
          <a:srcRect t="-1" b="16751"/>
          <a:stretch/>
        </p:blipFill>
        <p:spPr>
          <a:xfrm>
            <a:off x="5096933" y="3419539"/>
            <a:ext cx="3911600" cy="2706624"/>
          </a:xfrm>
          <a:prstGeom prst="rect">
            <a:avLst/>
          </a:prstGeom>
        </p:spPr>
      </p:pic>
    </p:spTree>
    <p:extLst>
      <p:ext uri="{BB962C8B-B14F-4D97-AF65-F5344CB8AC3E}">
        <p14:creationId xmlns:p14="http://schemas.microsoft.com/office/powerpoint/2010/main" val="2672852432"/>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201311-iota.tif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 y="0"/>
            <a:ext cx="8817429" cy="6858000"/>
          </a:xfrm>
          <a:prstGeom prst="rect">
            <a:avLst/>
          </a:prstGeom>
        </p:spPr>
      </p:pic>
      <p:sp>
        <p:nvSpPr>
          <p:cNvPr id="5" name="TextBox 4"/>
          <p:cNvSpPr txBox="1"/>
          <p:nvPr/>
        </p:nvSpPr>
        <p:spPr>
          <a:xfrm>
            <a:off x="0" y="0"/>
            <a:ext cx="9144000" cy="523220"/>
          </a:xfrm>
          <a:prstGeom prst="rect">
            <a:avLst/>
          </a:prstGeom>
          <a:solidFill>
            <a:schemeClr val="bg1"/>
          </a:solidFill>
        </p:spPr>
        <p:txBody>
          <a:bodyPr wrap="square" rtlCol="0">
            <a:spAutoFit/>
          </a:bodyPr>
          <a:lstStyle/>
          <a:p>
            <a:pPr algn="ctr"/>
            <a:r>
              <a:rPr lang="en-US" sz="2800" dirty="0"/>
              <a:t>http://</a:t>
            </a:r>
            <a:r>
              <a:rPr lang="en-US" sz="2800" dirty="0" err="1"/>
              <a:t>wiki.eugridpma.org</a:t>
            </a:r>
            <a:r>
              <a:rPr lang="en-US" sz="2800" dirty="0"/>
              <a:t>/Main/</a:t>
            </a:r>
            <a:r>
              <a:rPr lang="en-US" sz="2800" dirty="0" err="1" smtClean="0"/>
              <a:t>IOTASecuredInfraAP</a:t>
            </a:r>
            <a:endParaRPr lang="en-US" sz="2800" dirty="0"/>
          </a:p>
        </p:txBody>
      </p:sp>
    </p:spTree>
    <p:extLst>
      <p:ext uri="{BB962C8B-B14F-4D97-AF65-F5344CB8AC3E}">
        <p14:creationId xmlns:p14="http://schemas.microsoft.com/office/powerpoint/2010/main" val="941005329"/>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2013-cilogon-ooi.tif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20483" y="1417638"/>
            <a:ext cx="5118100" cy="3949700"/>
          </a:xfrm>
          <a:prstGeom prst="rect">
            <a:avLst/>
          </a:prstGeom>
        </p:spPr>
      </p:pic>
      <p:sp>
        <p:nvSpPr>
          <p:cNvPr id="2" name="Title 1"/>
          <p:cNvSpPr>
            <a:spLocks noGrp="1"/>
          </p:cNvSpPr>
          <p:nvPr>
            <p:ph type="title"/>
          </p:nvPr>
        </p:nvSpPr>
        <p:spPr/>
        <p:txBody>
          <a:bodyPr>
            <a:normAutofit fontScale="90000"/>
          </a:bodyPr>
          <a:lstStyle/>
          <a:p>
            <a:r>
              <a:rPr lang="en-US" dirty="0" smtClean="0"/>
              <a:t>Integrated with CyberInfrastructure</a:t>
            </a:r>
            <a:endParaRPr lang="en-US" dirty="0"/>
          </a:p>
        </p:txBody>
      </p:sp>
      <p:pic>
        <p:nvPicPr>
          <p:cNvPr id="8" name="Picture 7" descr="2013-05-cilogon-osg.tif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8683" y="2148417"/>
            <a:ext cx="4000500" cy="3727450"/>
          </a:xfrm>
          <a:prstGeom prst="rect">
            <a:avLst/>
          </a:prstGeom>
        </p:spPr>
      </p:pic>
      <p:pic>
        <p:nvPicPr>
          <p:cNvPr id="4" name="Picture 3" descr="2013-06-cilogon-ligo.tif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8800" y="2836334"/>
            <a:ext cx="4381500" cy="2984500"/>
          </a:xfrm>
          <a:prstGeom prst="rect">
            <a:avLst/>
          </a:prstGeom>
        </p:spPr>
      </p:pic>
      <p:pic>
        <p:nvPicPr>
          <p:cNvPr id="7" name="Picture 6" descr="2013-07-cilogon-go.tif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14233" y="2252133"/>
            <a:ext cx="4451350" cy="2870200"/>
          </a:xfrm>
          <a:prstGeom prst="rect">
            <a:avLst/>
          </a:prstGeom>
        </p:spPr>
      </p:pic>
      <p:pic>
        <p:nvPicPr>
          <p:cNvPr id="5" name="Picture 4" descr="2013-07-cilogon-cvrg.tif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18683" y="3042709"/>
            <a:ext cx="4432300" cy="3263900"/>
          </a:xfrm>
          <a:prstGeom prst="rect">
            <a:avLst/>
          </a:prstGeom>
        </p:spPr>
      </p:pic>
      <p:pic>
        <p:nvPicPr>
          <p:cNvPr id="6" name="Picture 5" descr="2013-07-cilogon-d1.tif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398433" y="3042709"/>
            <a:ext cx="4451350" cy="3340100"/>
          </a:xfrm>
          <a:prstGeom prst="rect">
            <a:avLst/>
          </a:prstGeom>
        </p:spPr>
      </p:pic>
    </p:spTree>
    <p:extLst>
      <p:ext uri="{BB962C8B-B14F-4D97-AF65-F5344CB8AC3E}">
        <p14:creationId xmlns:p14="http://schemas.microsoft.com/office/powerpoint/2010/main" val="833792638"/>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1399</TotalTime>
  <Words>478</Words>
  <Application>Microsoft Macintosh PowerPoint</Application>
  <PresentationFormat>On-screen Show (4:3)</PresentationFormat>
  <Paragraphs>82</Paragraphs>
  <Slides>22</Slides>
  <Notes>1</Notes>
  <HiddenSlides>0</HiddenSlides>
  <MMClips>0</MMClips>
  <ScaleCrop>false</ScaleCrop>
  <HeadingPairs>
    <vt:vector size="4" baseType="variant">
      <vt:variant>
        <vt:lpstr>Theme</vt:lpstr>
      </vt:variant>
      <vt:variant>
        <vt:i4>1</vt:i4>
      </vt:variant>
      <vt:variant>
        <vt:lpstr>Slide Titles</vt:lpstr>
      </vt:variant>
      <vt:variant>
        <vt:i4>22</vt:i4>
      </vt:variant>
    </vt:vector>
  </HeadingPairs>
  <TitlesOfParts>
    <vt:vector size="23" baseType="lpstr">
      <vt:lpstr>Office Theme</vt:lpstr>
      <vt:lpstr>CILogon</vt:lpstr>
      <vt:lpstr>CILogon – https://cilogon.org/</vt:lpstr>
      <vt:lpstr>Federated Authentication</vt:lpstr>
      <vt:lpstr>Bridging InCommon and IGTF</vt:lpstr>
      <vt:lpstr>PowerPoint Presentation</vt:lpstr>
      <vt:lpstr>PowerPoint Presentation</vt:lpstr>
      <vt:lpstr>Multiple Levels of Assurance</vt:lpstr>
      <vt:lpstr>PowerPoint Presentation</vt:lpstr>
      <vt:lpstr>Integrated with CyberInfrastructure</vt:lpstr>
      <vt:lpstr>Integrated with Globus Online</vt:lpstr>
      <vt:lpstr>Used by OSG Connect</vt:lpstr>
      <vt:lpstr>CILogon and XSEDE</vt:lpstr>
      <vt:lpstr>PowerPoint Presentation</vt:lpstr>
      <vt:lpstr>Adding an IdP to CILogon</vt:lpstr>
      <vt:lpstr>PowerPoint Presentation</vt:lpstr>
      <vt:lpstr>Registered Users Per IdP</vt:lpstr>
      <vt:lpstr>PowerPoint Presentation</vt:lpstr>
      <vt:lpstr>% of Total Certificates Issued</vt:lpstr>
      <vt:lpstr>PowerPoint Presentation</vt:lpstr>
      <vt:lpstr>ligo-proxy-init using CILogon ECP</vt:lpstr>
      <vt:lpstr>Conclusions</vt:lpstr>
      <vt:lpstr>Thanks!</vt:lpstr>
    </vt:vector>
  </TitlesOfParts>
  <Company>University of Illinois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CILogon</dc:title>
  <dc:creator>Jim Basney</dc:creator>
  <cp:lastModifiedBy>Jim Basney</cp:lastModifiedBy>
  <cp:revision>21</cp:revision>
  <dcterms:created xsi:type="dcterms:W3CDTF">2010-10-20T15:14:46Z</dcterms:created>
  <dcterms:modified xsi:type="dcterms:W3CDTF">2013-11-17T21:41:18Z</dcterms:modified>
</cp:coreProperties>
</file>